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7" r:id="rId2"/>
    <p:sldId id="258" r:id="rId3"/>
    <p:sldId id="281" r:id="rId4"/>
    <p:sldId id="260" r:id="rId5"/>
    <p:sldId id="283" r:id="rId6"/>
    <p:sldId id="267" r:id="rId7"/>
    <p:sldId id="285" r:id="rId8"/>
    <p:sldId id="268" r:id="rId9"/>
    <p:sldId id="263" r:id="rId10"/>
    <p:sldId id="264" r:id="rId11"/>
    <p:sldId id="289" r:id="rId12"/>
    <p:sldId id="294" r:id="rId13"/>
    <p:sldId id="278" r:id="rId14"/>
    <p:sldId id="296" r:id="rId15"/>
    <p:sldId id="295" r:id="rId16"/>
    <p:sldId id="274" r:id="rId17"/>
    <p:sldId id="292"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A9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67" autoAdjust="0"/>
  </p:normalViewPr>
  <p:slideViewPr>
    <p:cSldViewPr>
      <p:cViewPr>
        <p:scale>
          <a:sx n="80" d="100"/>
          <a:sy n="80" d="100"/>
        </p:scale>
        <p:origin x="-874" y="533"/>
      </p:cViewPr>
      <p:guideLst>
        <p:guide orient="horz" pos="2160"/>
        <p:guide pos="2880"/>
      </p:guideLst>
    </p:cSldViewPr>
  </p:slideViewPr>
  <p:notesTextViewPr>
    <p:cViewPr>
      <p:scale>
        <a:sx n="1" d="1"/>
        <a:sy n="1" d="1"/>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CCD8E4-0DB9-4771-B9E8-89BB189CB718}" type="datetimeFigureOut">
              <a:rPr lang="en-US" smtClean="0"/>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C55D1D-3C2A-44B0-AF37-92C187F13FCF}" type="slidenum">
              <a:rPr lang="en-US" smtClean="0"/>
              <a:t>‹#›</a:t>
            </a:fld>
            <a:endParaRPr lang="en-US"/>
          </a:p>
        </p:txBody>
      </p:sp>
    </p:spTree>
    <p:extLst>
      <p:ext uri="{BB962C8B-B14F-4D97-AF65-F5344CB8AC3E}">
        <p14:creationId xmlns:p14="http://schemas.microsoft.com/office/powerpoint/2010/main" val="63030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ciencemasters.co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mailto:psmoffice@sciencemasters.com" TargetMode="External"/><Relationship Id="rId4" Type="http://schemas.openxmlformats.org/officeDocument/2006/relationships/hyperlink" Target="https://www.sciencemasters.com/psm-programs/saint-marys-colleg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COURTNEY</a:t>
            </a:r>
          </a:p>
          <a:p>
            <a:endParaRPr lang="en-US" dirty="0"/>
          </a:p>
          <a:p>
            <a:r>
              <a:rPr lang="en-US" dirty="0"/>
              <a:t>Good afternoon.</a:t>
            </a:r>
          </a:p>
          <a:p>
            <a:r>
              <a:rPr lang="en-US" dirty="0"/>
              <a:t>My name is Courtney Thornton, and in January, I began serving</a:t>
            </a:r>
            <a:r>
              <a:rPr lang="en-US" baseline="0" dirty="0"/>
              <a:t> as president </a:t>
            </a:r>
            <a:r>
              <a:rPr lang="en-US" dirty="0"/>
              <a:t>of the National Professional</a:t>
            </a:r>
            <a:r>
              <a:rPr lang="en-US" baseline="0" dirty="0"/>
              <a:t> Science Master’s Association or NPSMA.  </a:t>
            </a:r>
          </a:p>
          <a:p>
            <a:endParaRPr lang="en-US" baseline="0" dirty="0"/>
          </a:p>
          <a:p>
            <a:r>
              <a:rPr lang="en-US" baseline="0" dirty="0"/>
              <a:t>I’m joined today by Faculty Director of the PSM National Office, Jim Sterling.</a:t>
            </a:r>
          </a:p>
          <a:p>
            <a:endParaRPr lang="en-US" baseline="0" dirty="0"/>
          </a:p>
          <a:p>
            <a:r>
              <a:rPr lang="en-US" baseline="0" dirty="0"/>
              <a:t>We are so pleased that you have joined us.</a:t>
            </a:r>
          </a:p>
          <a:p>
            <a:endParaRPr lang="en-US" baseline="0" dirty="0"/>
          </a:p>
          <a:p>
            <a:r>
              <a:rPr lang="en-US" baseline="0" dirty="0"/>
              <a:t>We are excited to give you an overview of several initiatives underway or being planned for 2017, and we will talk in-depth about one change to your annual invoice that results in every PSM program having improved access to information and services.</a:t>
            </a:r>
          </a:p>
          <a:p>
            <a:endParaRPr lang="en-US" baseline="0" dirty="0"/>
          </a:p>
          <a:p>
            <a:r>
              <a:rPr lang="en-US" baseline="0" dirty="0"/>
              <a:t>This is a pre-recorded video message and not an interactive webinar, but you can submit questions to us anytime about anything you hear in it. In fact, we encourage it, because your questions can help us plan follow-up webinars and improve our FAQ webpages. </a:t>
            </a:r>
          </a:p>
          <a:p>
            <a:endParaRPr lang="en-US" baseline="0" dirty="0"/>
          </a:p>
          <a:p>
            <a:r>
              <a:rPr lang="en-US" baseline="0" dirty="0"/>
              <a:t>Before we get started, we know that many watching today will, up to this point, have been more familiar with either the NPSMA or with the PSM National Office.  </a:t>
            </a:r>
          </a:p>
          <a:p>
            <a:endParaRPr lang="en-US" baseline="0" dirty="0"/>
          </a:p>
          <a:p>
            <a:r>
              <a:rPr lang="en-US" baseline="0" dirty="0"/>
              <a:t>These two entities have distinct roles but are tightly interconnected.</a:t>
            </a:r>
          </a:p>
          <a:p>
            <a:endParaRPr lang="en-US" baseline="0" dirty="0"/>
          </a:p>
          <a:p>
            <a:r>
              <a:rPr lang="en-US" baseline="0" dirty="0"/>
              <a:t>The NPSMA strives to provide effective advocacy and services for PSM leaders, while the National Office manages the quality assurance efforts.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5C55D1D-3C2A-44B0-AF37-92C187F13FCF}" type="slidenum">
              <a:rPr lang="en-US" smtClean="0"/>
              <a:t>1</a:t>
            </a:fld>
            <a:endParaRPr lang="en-US"/>
          </a:p>
        </p:txBody>
      </p:sp>
    </p:spTree>
    <p:extLst>
      <p:ext uri="{BB962C8B-B14F-4D97-AF65-F5344CB8AC3E}">
        <p14:creationId xmlns:p14="http://schemas.microsoft.com/office/powerpoint/2010/main" val="200920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a:t>
            </a:r>
          </a:p>
          <a:p>
            <a:endParaRPr lang="en-US" dirty="0"/>
          </a:p>
          <a:p>
            <a:r>
              <a:rPr lang="en-US" dirty="0"/>
              <a:t>So, what differences will you notice? </a:t>
            </a:r>
          </a:p>
          <a:p>
            <a:endParaRPr lang="en-US" dirty="0"/>
          </a:p>
          <a:p>
            <a:r>
              <a:rPr lang="en-US" dirty="0"/>
              <a:t>First,</a:t>
            </a:r>
            <a:r>
              <a:rPr lang="en-US" baseline="0" dirty="0"/>
              <a:t> when you next seek PSM </a:t>
            </a:r>
            <a:r>
              <a:rPr lang="en-US" baseline="0" dirty="0" err="1"/>
              <a:t>Affliation</a:t>
            </a:r>
            <a:r>
              <a:rPr lang="en-US" baseline="0" dirty="0"/>
              <a:t> Review, your </a:t>
            </a:r>
            <a:r>
              <a:rPr lang="en-US" dirty="0"/>
              <a:t>institution</a:t>
            </a:r>
            <a:r>
              <a:rPr lang="en-US" baseline="0" dirty="0"/>
              <a:t> will receive a single invoice that includes both NPSMA dues and PSM program affiliation fees.</a:t>
            </a:r>
          </a:p>
          <a:p>
            <a:endParaRPr lang="en-US" baseline="0" dirty="0"/>
          </a:p>
          <a:p>
            <a:r>
              <a:rPr lang="en-US" baseline="0" dirty="0"/>
              <a:t>And, you will see a significant increase in the information and services you receive and can benefit from.</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Because we have several institutions that have been engaged with the PSM National Office for affiliation or with the NPSMA but not both, you may see an increase in your annual invoice. We also took this opportunity to look at other organizations that offer accreditation or similar recognition of degree programs in STEM and related areas.  This work helped us to confirm that the unified pricing model remains, in comparison, very affordable for our community.</a:t>
            </a:r>
          </a:p>
          <a:p>
            <a:endParaRPr lang="en-US" baseline="0" dirty="0"/>
          </a:p>
        </p:txBody>
      </p:sp>
      <p:sp>
        <p:nvSpPr>
          <p:cNvPr id="4" name="Slide Number Placeholder 3"/>
          <p:cNvSpPr>
            <a:spLocks noGrp="1"/>
          </p:cNvSpPr>
          <p:nvPr>
            <p:ph type="sldNum" sz="quarter" idx="10"/>
          </p:nvPr>
        </p:nvSpPr>
        <p:spPr/>
        <p:txBody>
          <a:bodyPr/>
          <a:lstStyle/>
          <a:p>
            <a:fld id="{D5C55D1D-3C2A-44B0-AF37-92C187F13FCF}" type="slidenum">
              <a:rPr lang="en-US" smtClean="0"/>
              <a:t>10</a:t>
            </a:fld>
            <a:endParaRPr lang="en-US"/>
          </a:p>
        </p:txBody>
      </p:sp>
    </p:spTree>
    <p:extLst>
      <p:ext uri="{BB962C8B-B14F-4D97-AF65-F5344CB8AC3E}">
        <p14:creationId xmlns:p14="http://schemas.microsoft.com/office/powerpoint/2010/main" val="32595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a:t>
            </a:r>
          </a:p>
          <a:p>
            <a:endParaRPr lang="en-US" dirty="0"/>
          </a:p>
          <a:p>
            <a:r>
              <a:rPr lang="en-US" dirty="0"/>
              <a:t>I’m going to walk us through</a:t>
            </a:r>
            <a:r>
              <a:rPr lang="en-US" baseline="0" dirty="0"/>
              <a:t> the new unified pricing model and a couple of examples of what a typical institution may pay under the new model.</a:t>
            </a:r>
          </a:p>
          <a:p>
            <a:endParaRPr lang="en-US" baseline="0" dirty="0"/>
          </a:p>
          <a:p>
            <a:r>
              <a:rPr lang="en-US" baseline="0" dirty="0"/>
              <a:t>First, the membership dues are a sliding scale based on total PSM program enrollments at an institution.  </a:t>
            </a:r>
            <a:r>
              <a:rPr lang="en-US" baseline="0" dirty="0">
                <a:solidFill>
                  <a:srgbClr val="FF0000"/>
                </a:solidFill>
              </a:rPr>
              <a:t>The scale was iteratively-developed over the past year and a half by the NPSMA and the National Office by considering comparable small professional membership associations and quality-control organizations in graduate education. Careful attention was paid to making this affordable while working to ensure that both NPSMA and the National Office can operate sustainably and deliver good benefits to the community.</a:t>
            </a:r>
          </a:p>
          <a:p>
            <a:endParaRPr lang="en-US" baseline="0" dirty="0">
              <a:solidFill>
                <a:srgbClr val="FF0000"/>
              </a:solidFill>
            </a:endParaRPr>
          </a:p>
          <a:p>
            <a:r>
              <a:rPr lang="en-US" baseline="0" dirty="0"/>
              <a:t>Systems, defined as at least six institutions having an affiliated PSM program, are eligible for a 25% discount on the membership dues.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give a bit of perspective, </a:t>
            </a:r>
            <a:r>
              <a:rPr lang="en-US" sz="1200" kern="1200" baseline="0" dirty="0">
                <a:solidFill>
                  <a:schemeClr val="tx1"/>
                </a:solidFill>
                <a:effectLst/>
                <a:latin typeface="+mn-lt"/>
                <a:ea typeface="+mn-ea"/>
                <a:cs typeface="+mn-cs"/>
              </a:rPr>
              <a:t>ATS annual membership dues are $1000-$7000 depending on budget (&lt;$2M to &gt;$5M). For Pharmacy Schools the dues are much higher as </a:t>
            </a:r>
            <a:r>
              <a:rPr lang="en-US" sz="1200" kern="1200" dirty="0">
                <a:solidFill>
                  <a:schemeClr val="tx1"/>
                </a:solidFill>
                <a:effectLst/>
                <a:latin typeface="+mn-lt"/>
                <a:ea typeface="+mn-ea"/>
                <a:cs typeface="+mn-cs"/>
              </a:rPr>
              <a:t>AACP annual institutional memberships</a:t>
            </a:r>
            <a:r>
              <a:rPr lang="en-US" sz="1200" kern="1200" baseline="0" dirty="0">
                <a:solidFill>
                  <a:schemeClr val="tx1"/>
                </a:solidFill>
                <a:effectLst/>
                <a:latin typeface="+mn-lt"/>
                <a:ea typeface="+mn-ea"/>
                <a:cs typeface="+mn-cs"/>
              </a:rPr>
              <a:t> are $26k/year.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Then, PSM program affiliation fees will be assigned on an annual basis even though the programs are affiliated for 5 years.  Affiliation fees are $500 per year per program.  For PSMs with tracks, the affiliation fee for the first track is $500 annually and then $150 annually for the remaining tracks.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5C55D1D-3C2A-44B0-AF37-92C187F13FCF}" type="slidenum">
              <a:rPr lang="en-US" smtClean="0"/>
              <a:t>11</a:t>
            </a:fld>
            <a:endParaRPr lang="en-US"/>
          </a:p>
        </p:txBody>
      </p:sp>
    </p:spTree>
    <p:extLst>
      <p:ext uri="{BB962C8B-B14F-4D97-AF65-F5344CB8AC3E}">
        <p14:creationId xmlns:p14="http://schemas.microsoft.com/office/powerpoint/2010/main" val="32595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a:t>
            </a:r>
          </a:p>
          <a:p>
            <a:endParaRPr lang="en-US" dirty="0"/>
          </a:p>
          <a:p>
            <a:r>
              <a:rPr lang="en-US" baseline="0" dirty="0"/>
              <a:t>Affiliation fees cover costs such as administrative services for affiliation and review; reports and statistics on enrollment, degrees, and outcomes; and certificates of graduation.   In this new model, a program’s affiliation fees will increase from $300 to $500 per year, for a total of $2500 over five years.  </a:t>
            </a:r>
          </a:p>
          <a:p>
            <a:endParaRPr lang="en-US" baseline="0" dirty="0"/>
          </a:p>
          <a:p>
            <a:r>
              <a:rPr lang="en-US" baseline="0" dirty="0"/>
              <a:t>In comparison, a well known accreditor of applied science degree programs charges each program an annual maintenance fee of $650  plus nearly $10,000 for each accreditation review cycle.  Averaged out, the accredited degree program is paying $2200 </a:t>
            </a:r>
            <a:r>
              <a:rPr lang="en-US" b="1" u="sng" baseline="0" dirty="0"/>
              <a:t>per year</a:t>
            </a:r>
            <a:r>
              <a:rPr lang="en-US" baseline="0" dirty="0"/>
              <a:t>.  </a:t>
            </a:r>
          </a:p>
          <a:p>
            <a:endParaRPr lang="en-US" baseline="0" dirty="0"/>
          </a:p>
          <a:p>
            <a:r>
              <a:rPr lang="en-US" baseline="0" dirty="0"/>
              <a:t>So again, our aims were to align with other similar initiatives and cover costs while keeping the fees very affordable.</a:t>
            </a:r>
          </a:p>
          <a:p>
            <a:endParaRPr lang="en-US" dirty="0"/>
          </a:p>
        </p:txBody>
      </p:sp>
      <p:sp>
        <p:nvSpPr>
          <p:cNvPr id="4" name="Slide Number Placeholder 3"/>
          <p:cNvSpPr>
            <a:spLocks noGrp="1"/>
          </p:cNvSpPr>
          <p:nvPr>
            <p:ph type="sldNum" sz="quarter" idx="10"/>
          </p:nvPr>
        </p:nvSpPr>
        <p:spPr/>
        <p:txBody>
          <a:bodyPr/>
          <a:lstStyle/>
          <a:p>
            <a:fld id="{D5C55D1D-3C2A-44B0-AF37-92C187F13FCF}" type="slidenum">
              <a:rPr lang="en-US" smtClean="0"/>
              <a:t>12</a:t>
            </a:fld>
            <a:endParaRPr lang="en-US"/>
          </a:p>
        </p:txBody>
      </p:sp>
    </p:spTree>
    <p:extLst>
      <p:ext uri="{BB962C8B-B14F-4D97-AF65-F5344CB8AC3E}">
        <p14:creationId xmlns:p14="http://schemas.microsoft.com/office/powerpoint/2010/main" val="32595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a:t>
            </a:r>
          </a:p>
          <a:p>
            <a:r>
              <a:rPr lang="en-US" dirty="0"/>
              <a:t> </a:t>
            </a:r>
          </a:p>
          <a:p>
            <a:r>
              <a:rPr lang="en-US" dirty="0"/>
              <a:t>The majority of programs up for 2017 affiliation review</a:t>
            </a:r>
            <a:r>
              <a:rPr lang="en-US" baseline="0" dirty="0"/>
              <a:t> are the only PSM program at that institution and has somewhere between 10 and 49 students enrolled.  This is our simplest example of what a typical invoice will look like.</a:t>
            </a:r>
          </a:p>
          <a:p>
            <a:endParaRPr lang="en-US" baseline="0" dirty="0"/>
          </a:p>
          <a:p>
            <a:r>
              <a:rPr lang="en-US" baseline="0" dirty="0"/>
              <a:t>The $1000 membership dues is the scale for 10-49 students enrolled.</a:t>
            </a:r>
          </a:p>
          <a:p>
            <a:endParaRPr lang="en-US" baseline="0" dirty="0"/>
          </a:p>
          <a:p>
            <a:r>
              <a:rPr lang="en-US" baseline="0" dirty="0"/>
              <a:t>The PSM program has an annual affiliation fee of $500, making the total annual invoice for this institution $1500.</a:t>
            </a:r>
          </a:p>
          <a:p>
            <a:endParaRPr lang="en-US" baseline="0" dirty="0"/>
          </a:p>
        </p:txBody>
      </p:sp>
      <p:sp>
        <p:nvSpPr>
          <p:cNvPr id="4" name="Slide Number Placeholder 3"/>
          <p:cNvSpPr>
            <a:spLocks noGrp="1"/>
          </p:cNvSpPr>
          <p:nvPr>
            <p:ph type="sldNum" sz="quarter" idx="10"/>
          </p:nvPr>
        </p:nvSpPr>
        <p:spPr/>
        <p:txBody>
          <a:bodyPr/>
          <a:lstStyle/>
          <a:p>
            <a:fld id="{D5C55D1D-3C2A-44B0-AF37-92C187F13FCF}" type="slidenum">
              <a:rPr lang="en-US" smtClean="0"/>
              <a:t>13</a:t>
            </a:fld>
            <a:endParaRPr lang="en-US"/>
          </a:p>
        </p:txBody>
      </p:sp>
    </p:spTree>
    <p:extLst>
      <p:ext uri="{BB962C8B-B14F-4D97-AF65-F5344CB8AC3E}">
        <p14:creationId xmlns:p14="http://schemas.microsoft.com/office/powerpoint/2010/main" val="325952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a:t>
            </a:r>
          </a:p>
          <a:p>
            <a:endParaRPr lang="en-US" b="1" dirty="0"/>
          </a:p>
          <a:p>
            <a:r>
              <a:rPr lang="en-US" dirty="0"/>
              <a:t> What if we have 3 PSM programs</a:t>
            </a:r>
            <a:r>
              <a:rPr lang="en-US" baseline="0" dirty="0"/>
              <a:t> on campus, with a total of 10-49 students enrolled, but only one program is up for 2017 affiliation review?</a:t>
            </a:r>
          </a:p>
          <a:p>
            <a:endParaRPr lang="en-US" baseline="0" dirty="0"/>
          </a:p>
          <a:p>
            <a:r>
              <a:rPr lang="en-US" baseline="0" dirty="0"/>
              <a:t>The membership dues of $1000 are at the scale for 10-49 students enrolled.</a:t>
            </a:r>
          </a:p>
          <a:p>
            <a:endParaRPr lang="en-US" baseline="0" dirty="0"/>
          </a:p>
          <a:p>
            <a:r>
              <a:rPr lang="en-US" baseline="0" dirty="0"/>
              <a:t>The invoice will show the annual affiliation fee for all programs – in this example there are 3 total programs - but it will also credit the annual affiliation fees for any programs that are not up for affiliation review in 2017 – in this example there are 2 of those programs.</a:t>
            </a:r>
          </a:p>
          <a:p>
            <a:endParaRPr lang="en-US" baseline="0" dirty="0"/>
          </a:p>
          <a:p>
            <a:r>
              <a:rPr lang="en-US" baseline="0" dirty="0"/>
              <a:t>Another way to think about this is that, when all three of this institution’s programs have gone through affiliation review, then the institution can expect an annual invoice amount of $2500.</a:t>
            </a:r>
          </a:p>
        </p:txBody>
      </p:sp>
      <p:sp>
        <p:nvSpPr>
          <p:cNvPr id="4" name="Slide Number Placeholder 3"/>
          <p:cNvSpPr>
            <a:spLocks noGrp="1"/>
          </p:cNvSpPr>
          <p:nvPr>
            <p:ph type="sldNum" sz="quarter" idx="10"/>
          </p:nvPr>
        </p:nvSpPr>
        <p:spPr/>
        <p:txBody>
          <a:bodyPr/>
          <a:lstStyle/>
          <a:p>
            <a:fld id="{D5C55D1D-3C2A-44B0-AF37-92C187F13FCF}" type="slidenum">
              <a:rPr lang="en-US" smtClean="0"/>
              <a:t>14</a:t>
            </a:fld>
            <a:endParaRPr lang="en-US"/>
          </a:p>
        </p:txBody>
      </p:sp>
    </p:spTree>
    <p:extLst>
      <p:ext uri="{BB962C8B-B14F-4D97-AF65-F5344CB8AC3E}">
        <p14:creationId xmlns:p14="http://schemas.microsoft.com/office/powerpoint/2010/main" val="3485673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a:t>
            </a:r>
          </a:p>
          <a:p>
            <a:endParaRPr lang="en-US" dirty="0"/>
          </a:p>
          <a:p>
            <a:endParaRPr lang="en-US" baseline="0" dirty="0"/>
          </a:p>
          <a:p>
            <a:r>
              <a:rPr lang="en-US" dirty="0"/>
              <a:t> What if we have a</a:t>
            </a:r>
            <a:r>
              <a:rPr lang="en-US" baseline="0" dirty="0"/>
              <a:t> single</a:t>
            </a:r>
            <a:r>
              <a:rPr lang="en-US" dirty="0"/>
              <a:t> PSM program</a:t>
            </a:r>
            <a:r>
              <a:rPr lang="en-US" baseline="0" dirty="0"/>
              <a:t> with five affiliated tracks and a total of 10-49 students enrolled, but only two of the five tracks are up for 2017 affiliation review?</a:t>
            </a:r>
          </a:p>
          <a:p>
            <a:endParaRPr lang="en-US" baseline="0" dirty="0"/>
          </a:p>
          <a:p>
            <a:r>
              <a:rPr lang="en-US" baseline="0" dirty="0"/>
              <a:t>Again, the membership dues of $1000 are at the scale for 10-49 students enrolled.</a:t>
            </a:r>
          </a:p>
          <a:p>
            <a:endParaRPr lang="en-US" baseline="0" dirty="0"/>
          </a:p>
          <a:p>
            <a:r>
              <a:rPr lang="en-US" baseline="0" dirty="0"/>
              <a:t>The invoice will show the annual affiliation fee for all tracks.  The annual affiliation fee for the first track in a multi-track program is $500, while the annual affiliation fees for the remaining tracks in the program are $150.  </a:t>
            </a:r>
          </a:p>
          <a:p>
            <a:endParaRPr lang="en-US" baseline="0" dirty="0"/>
          </a:p>
          <a:p>
            <a:r>
              <a:rPr lang="en-US" baseline="0" dirty="0"/>
              <a:t>Just as in the previous example, the invoice will credit the annual affiliation fees for any tracks that are not up for affiliation review in 2017 – in this example there are 3 such tracks.</a:t>
            </a:r>
          </a:p>
          <a:p>
            <a:endParaRPr lang="en-US" baseline="0" dirty="0"/>
          </a:p>
          <a:p>
            <a:r>
              <a:rPr lang="en-US" baseline="0" dirty="0"/>
              <a:t>Another way to think about this is that, when all five of this institution’s tracks have gone through affiliation review, then the institution can expect an annual invoice amount of $2100.</a:t>
            </a:r>
          </a:p>
          <a:p>
            <a:endParaRPr lang="en-US" dirty="0"/>
          </a:p>
        </p:txBody>
      </p:sp>
      <p:sp>
        <p:nvSpPr>
          <p:cNvPr id="4" name="Slide Number Placeholder 3"/>
          <p:cNvSpPr>
            <a:spLocks noGrp="1"/>
          </p:cNvSpPr>
          <p:nvPr>
            <p:ph type="sldNum" sz="quarter" idx="10"/>
          </p:nvPr>
        </p:nvSpPr>
        <p:spPr/>
        <p:txBody>
          <a:bodyPr/>
          <a:lstStyle/>
          <a:p>
            <a:fld id="{D5C55D1D-3C2A-44B0-AF37-92C187F13FCF}" type="slidenum">
              <a:rPr lang="en-US" smtClean="0"/>
              <a:t>15</a:t>
            </a:fld>
            <a:endParaRPr lang="en-US"/>
          </a:p>
        </p:txBody>
      </p:sp>
    </p:spTree>
    <p:extLst>
      <p:ext uri="{BB962C8B-B14F-4D97-AF65-F5344CB8AC3E}">
        <p14:creationId xmlns:p14="http://schemas.microsoft.com/office/powerpoint/2010/main" val="325952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a:t>
            </a:r>
          </a:p>
          <a:p>
            <a:endParaRPr lang="en-US" dirty="0"/>
          </a:p>
          <a:p>
            <a:r>
              <a:rPr lang="en-US" dirty="0"/>
              <a:t>We have started a FAQ page at www.professionalsciencemasters.org</a:t>
            </a:r>
            <a:r>
              <a:rPr lang="en-US" baseline="0" dirty="0"/>
              <a:t> with a few questions that we have already anticipated.  </a:t>
            </a:r>
          </a:p>
          <a:p>
            <a:endParaRPr lang="en-US" baseline="0" dirty="0"/>
          </a:p>
          <a:p>
            <a:r>
              <a:rPr lang="en-US" sz="1200" dirty="0"/>
              <a:t>For example: How do we know when a PSM program at our institution is due for Affiliation Review? </a:t>
            </a:r>
          </a:p>
          <a:p>
            <a:r>
              <a:rPr lang="en-US" sz="1200" b="0" i="0" kern="1200" dirty="0">
                <a:solidFill>
                  <a:schemeClr val="tx1"/>
                </a:solidFill>
                <a:effectLst/>
                <a:latin typeface="+mn-lt"/>
                <a:ea typeface="+mn-ea"/>
                <a:cs typeface="+mn-cs"/>
              </a:rPr>
              <a:t>Answer: Upcoming affiliation dates are listed on program pages on </a:t>
            </a:r>
            <a:r>
              <a:rPr lang="en-US" sz="1200" b="0" i="0" u="none" strike="noStrike" kern="1200" dirty="0">
                <a:solidFill>
                  <a:schemeClr val="tx1"/>
                </a:solidFill>
                <a:effectLst/>
                <a:latin typeface="+mn-lt"/>
                <a:ea typeface="+mn-ea"/>
                <a:cs typeface="+mn-cs"/>
                <a:hlinkClick r:id="rId3"/>
              </a:rPr>
              <a:t>www.professionalsciencemasters.org</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(e.g. see </a:t>
            </a:r>
            <a:r>
              <a:rPr lang="en-US" sz="1200" b="0" i="0" u="none" strike="noStrike" kern="1200" dirty="0">
                <a:solidFill>
                  <a:schemeClr val="tx1"/>
                </a:solidFill>
                <a:effectLst/>
                <a:latin typeface="+mn-lt"/>
                <a:ea typeface="+mn-ea"/>
                <a:cs typeface="+mn-cs"/>
                <a:hlinkClick r:id="rId4"/>
              </a:rPr>
              <a:t>https://www.professionalsciencemasters.org/psm-programs/saint-marys-college</a:t>
            </a:r>
            <a:r>
              <a:rPr lang="en-US" sz="1200" b="0" i="0" kern="1200" dirty="0">
                <a:solidFill>
                  <a:schemeClr val="tx1"/>
                </a:solidFill>
                <a:effectLst/>
                <a:latin typeface="+mn-lt"/>
                <a:ea typeface="+mn-ea"/>
                <a:cs typeface="+mn-cs"/>
              </a:rPr>
              <a:t> .) If your program does not show this information yet, please contact </a:t>
            </a:r>
            <a:r>
              <a:rPr lang="en-US" sz="1200" b="0" i="0" u="none" strike="noStrike" kern="1200" dirty="0">
                <a:solidFill>
                  <a:schemeClr val="tx1"/>
                </a:solidFill>
                <a:effectLst/>
                <a:latin typeface="+mn-lt"/>
                <a:ea typeface="+mn-ea"/>
                <a:cs typeface="+mn-cs"/>
                <a:hlinkClick r:id="rId5"/>
              </a:rPr>
              <a:t>psmoffice@sciencemasters.com</a:t>
            </a:r>
            <a:r>
              <a:rPr lang="en-US" sz="1200" b="0" i="0" kern="1200" dirty="0">
                <a:solidFill>
                  <a:schemeClr val="tx1"/>
                </a:solidFill>
                <a:effectLst/>
                <a:latin typeface="+mn-lt"/>
                <a:ea typeface="+mn-ea"/>
                <a:cs typeface="+mn-cs"/>
              </a:rPr>
              <a:t>.</a:t>
            </a:r>
          </a:p>
          <a:p>
            <a:endParaRPr lang="en-US" dirty="0"/>
          </a:p>
          <a:p>
            <a:r>
              <a:rPr lang="en-US" baseline="0" dirty="0"/>
              <a:t>As another example, there is a question as to whether an institution can just keep affiliating its programs without joining NPSMA?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answer is no.  The new approach</a:t>
            </a:r>
            <a:r>
              <a:rPr lang="en-US" sz="1200" b="0" i="0" kern="1200" baseline="0" dirty="0">
                <a:solidFill>
                  <a:schemeClr val="tx1"/>
                </a:solidFill>
                <a:effectLst/>
                <a:latin typeface="+mn-lt"/>
                <a:ea typeface="+mn-ea"/>
                <a:cs typeface="+mn-cs"/>
              </a:rPr>
              <a:t> ensures that all participating PSM-granting institutions receive</a:t>
            </a:r>
            <a:r>
              <a:rPr lang="en-US" sz="1200" b="0" i="0" kern="1200" dirty="0">
                <a:solidFill>
                  <a:schemeClr val="tx1"/>
                </a:solidFill>
                <a:effectLst/>
                <a:latin typeface="+mn-lt"/>
                <a:ea typeface="+mn-ea"/>
                <a:cs typeface="+mn-cs"/>
              </a:rPr>
              <a:t> benefits of both NPSMA membership and the PSM program affiliation.</a:t>
            </a:r>
          </a:p>
          <a:p>
            <a:endParaRPr lang="en-US" baseline="0" dirty="0"/>
          </a:p>
          <a:p>
            <a:r>
              <a:rPr lang="en-US" baseline="0" dirty="0"/>
              <a:t>Or, can we join NPSMA but not have an affiliated program?  </a:t>
            </a:r>
          </a:p>
          <a:p>
            <a:endParaRPr lang="en-US" baseline="0" dirty="0"/>
          </a:p>
          <a:p>
            <a:r>
              <a:rPr lang="en-US" baseline="0" dirty="0"/>
              <a:t>The answer is no. The answer is that an institution must have an affiliated program to be a member.  But, NPSMA will continue to provide individual memberships that allow other interested stakeholders to remain involved. </a:t>
            </a:r>
          </a:p>
          <a:p>
            <a:endParaRPr lang="en-US" baseline="0" dirty="0"/>
          </a:p>
          <a:p>
            <a:r>
              <a:rPr lang="en-US" baseline="0" dirty="0"/>
              <a:t>Please contact us with any further questions so that we can enhance our FAQ page with responses to your questions.  </a:t>
            </a:r>
          </a:p>
          <a:p>
            <a:endParaRPr lang="en-US" baseline="0" dirty="0"/>
          </a:p>
        </p:txBody>
      </p:sp>
      <p:sp>
        <p:nvSpPr>
          <p:cNvPr id="4" name="Slide Number Placeholder 3"/>
          <p:cNvSpPr>
            <a:spLocks noGrp="1"/>
          </p:cNvSpPr>
          <p:nvPr>
            <p:ph type="sldNum" sz="quarter" idx="10"/>
          </p:nvPr>
        </p:nvSpPr>
        <p:spPr/>
        <p:txBody>
          <a:bodyPr/>
          <a:lstStyle/>
          <a:p>
            <a:fld id="{D5C55D1D-3C2A-44B0-AF37-92C187F13FCF}" type="slidenum">
              <a:rPr lang="en-US" smtClean="0"/>
              <a:t>16</a:t>
            </a:fld>
            <a:endParaRPr lang="en-US"/>
          </a:p>
        </p:txBody>
      </p:sp>
    </p:spTree>
    <p:extLst>
      <p:ext uri="{BB962C8B-B14F-4D97-AF65-F5344CB8AC3E}">
        <p14:creationId xmlns:p14="http://schemas.microsoft.com/office/powerpoint/2010/main" val="325952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a:t>
            </a:r>
          </a:p>
          <a:p>
            <a:endParaRPr lang="en-US" dirty="0"/>
          </a:p>
          <a:p>
            <a:r>
              <a:rPr lang="en-US" sz="1200" kern="1200" dirty="0">
                <a:solidFill>
                  <a:schemeClr val="tx1"/>
                </a:solidFill>
                <a:effectLst/>
                <a:latin typeface="+mn-lt"/>
                <a:ea typeface="+mn-ea"/>
                <a:cs typeface="+mn-cs"/>
              </a:rPr>
              <a:t>What will trigger</a:t>
            </a:r>
            <a:r>
              <a:rPr lang="en-US" sz="1200" kern="1200" baseline="0" dirty="0">
                <a:solidFill>
                  <a:schemeClr val="tx1"/>
                </a:solidFill>
                <a:effectLst/>
                <a:latin typeface="+mn-lt"/>
                <a:ea typeface="+mn-ea"/>
                <a:cs typeface="+mn-cs"/>
              </a:rPr>
              <a:t> an institution coming under the new unified pricing model?</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existing PSMs, single invoicing for NPSMA membership and PSM affiliation will begin whenever your institution has a PSM program up for affiliation review.  PSMs</a:t>
            </a:r>
            <a:r>
              <a:rPr lang="en-US" sz="1200" kern="1200" baseline="0" dirty="0">
                <a:solidFill>
                  <a:schemeClr val="tx1"/>
                </a:solidFill>
                <a:effectLst/>
                <a:latin typeface="+mn-lt"/>
                <a:ea typeface="+mn-ea"/>
                <a:cs typeface="+mn-cs"/>
              </a:rPr>
              <a:t> at n</a:t>
            </a:r>
            <a:r>
              <a:rPr lang="en-US" sz="1200" kern="1200" dirty="0">
                <a:solidFill>
                  <a:schemeClr val="tx1"/>
                </a:solidFill>
                <a:effectLst/>
                <a:latin typeface="+mn-lt"/>
                <a:ea typeface="+mn-ea"/>
                <a:cs typeface="+mn-cs"/>
              </a:rPr>
              <a:t>early 60 institutions are up for review in 2017.  You will begin hearing from us soon, and</a:t>
            </a:r>
            <a:r>
              <a:rPr lang="en-US" sz="1200" kern="1200" baseline="0" dirty="0">
                <a:solidFill>
                  <a:schemeClr val="tx1"/>
                </a:solidFill>
                <a:effectLst/>
                <a:latin typeface="+mn-lt"/>
                <a:ea typeface="+mn-ea"/>
                <a:cs typeface="+mn-cs"/>
              </a:rPr>
              <a:t> you can always check your affiliation date status on our website.</a:t>
            </a:r>
            <a:endParaRPr lang="en-US" sz="1200" kern="1200" dirty="0">
              <a:solidFill>
                <a:schemeClr val="tx1"/>
              </a:solidFill>
              <a:effectLst/>
              <a:latin typeface="+mn-lt"/>
              <a:ea typeface="+mn-ea"/>
              <a:cs typeface="+mn-cs"/>
            </a:endParaRPr>
          </a:p>
          <a:p>
            <a:endParaRPr lang="en-US" dirty="0"/>
          </a:p>
          <a:p>
            <a:r>
              <a:rPr lang="en-US" dirty="0"/>
              <a:t>All</a:t>
            </a:r>
            <a:r>
              <a:rPr lang="en-US" baseline="0" dirty="0"/>
              <a:t> new PSMs will begin under the unified pricing model.</a:t>
            </a:r>
          </a:p>
          <a:p>
            <a:endParaRPr lang="en-US" dirty="0"/>
          </a:p>
          <a:p>
            <a:r>
              <a:rPr lang="en-US" sz="1200" kern="1200" dirty="0">
                <a:solidFill>
                  <a:schemeClr val="tx1"/>
                </a:solidFill>
                <a:effectLst/>
                <a:latin typeface="+mn-lt"/>
                <a:ea typeface="+mn-ea"/>
                <a:cs typeface="+mn-cs"/>
              </a:rPr>
              <a:t>We are working hard to make sure the single invoice is implemented smoothly.  And, implementation won’t be complete until all programs move through one affiliation cycle.  So, thanks for sticking with us.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C55D1D-3C2A-44B0-AF37-92C187F13FCF}" type="slidenum">
              <a:rPr lang="en-US" smtClean="0"/>
              <a:t>17</a:t>
            </a:fld>
            <a:endParaRPr lang="en-US"/>
          </a:p>
        </p:txBody>
      </p:sp>
    </p:spTree>
    <p:extLst>
      <p:ext uri="{BB962C8B-B14F-4D97-AF65-F5344CB8AC3E}">
        <p14:creationId xmlns:p14="http://schemas.microsoft.com/office/powerpoint/2010/main" val="325952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COURTNEY</a:t>
            </a:r>
          </a:p>
          <a:p>
            <a:endParaRPr lang="en-US" dirty="0"/>
          </a:p>
          <a:p>
            <a:r>
              <a:rPr lang="en-US" dirty="0"/>
              <a:t>Thanks, Jim</a:t>
            </a:r>
            <a:r>
              <a:rPr lang="en-US" baseline="0" dirty="0"/>
              <a:t>.</a:t>
            </a:r>
            <a:endParaRPr lang="en-US" dirty="0"/>
          </a:p>
          <a:p>
            <a:endParaRPr lang="en-US" dirty="0"/>
          </a:p>
          <a:p>
            <a:r>
              <a:rPr lang="en-US" dirty="0"/>
              <a:t>Again, we are</a:t>
            </a:r>
            <a:r>
              <a:rPr lang="en-US" baseline="0" dirty="0"/>
              <a:t> so pleased that you joined us today and hope you found this webinar informative.  Please submit any remaining questions now in the chat area, or you can always contact us at npsma.org.  </a:t>
            </a:r>
          </a:p>
          <a:p>
            <a:endParaRPr lang="en-US" baseline="0" dirty="0"/>
          </a:p>
          <a:p>
            <a:r>
              <a:rPr lang="en-US" baseline="0" dirty="0"/>
              <a:t>We are excited to work with you on these upcoming initiatives, and until we connect again soon, we wish you and your students all the best in your spring semesters!  </a:t>
            </a:r>
            <a:endParaRPr lang="en-US" dirty="0"/>
          </a:p>
        </p:txBody>
      </p:sp>
      <p:sp>
        <p:nvSpPr>
          <p:cNvPr id="4" name="Slide Number Placeholder 3"/>
          <p:cNvSpPr>
            <a:spLocks noGrp="1"/>
          </p:cNvSpPr>
          <p:nvPr>
            <p:ph type="sldNum" sz="quarter" idx="10"/>
          </p:nvPr>
        </p:nvSpPr>
        <p:spPr/>
        <p:txBody>
          <a:bodyPr/>
          <a:lstStyle/>
          <a:p>
            <a:fld id="{D5C55D1D-3C2A-44B0-AF37-92C187F13FCF}" type="slidenum">
              <a:rPr lang="en-US" smtClean="0"/>
              <a:t>18</a:t>
            </a:fld>
            <a:endParaRPr lang="en-US"/>
          </a:p>
        </p:txBody>
      </p:sp>
    </p:spTree>
    <p:extLst>
      <p:ext uri="{BB962C8B-B14F-4D97-AF65-F5344CB8AC3E}">
        <p14:creationId xmlns:p14="http://schemas.microsoft.com/office/powerpoint/2010/main" val="32595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COURTNEY</a:t>
            </a:r>
          </a:p>
          <a:p>
            <a:endParaRPr lang="en-US" dirty="0"/>
          </a:p>
          <a:p>
            <a:r>
              <a:rPr lang="en-US" dirty="0"/>
              <a:t>This slide gives</a:t>
            </a:r>
            <a:r>
              <a:rPr lang="en-US" baseline="0" dirty="0"/>
              <a:t> a quick overview of PSM leadership.</a:t>
            </a:r>
          </a:p>
          <a:p>
            <a:endParaRPr lang="en-US" baseline="0" dirty="0"/>
          </a:p>
          <a:p>
            <a:r>
              <a:rPr lang="en-US" baseline="0" dirty="0"/>
              <a:t>As you can see with a quick glance at these logos, our PSM leadership draws from a wide range of universities and partners across the nation and around the world.  </a:t>
            </a:r>
          </a:p>
          <a:p>
            <a:endParaRPr lang="en-US" baseline="0" dirty="0"/>
          </a:p>
          <a:p>
            <a:r>
              <a:rPr lang="en-US" baseline="0" dirty="0"/>
              <a:t>The NPSMA is governed by a Board of Directors.  </a:t>
            </a:r>
          </a:p>
          <a:p>
            <a:endParaRPr lang="en-US" baseline="0" dirty="0"/>
          </a:p>
          <a:p>
            <a:r>
              <a:rPr lang="en-US" baseline="0" dirty="0"/>
              <a:t>The NPSMA Board actively listens to its members, and this has resulted in an exciting change to the Board for 2017.  Two new executive-level positions have been added to elevate our focus and attention on Member Benefits and Marketing and Outreach.  We expect to see quick results from this focused attention.</a:t>
            </a:r>
          </a:p>
          <a:p>
            <a:endParaRPr lang="en-US" baseline="0" dirty="0"/>
          </a:p>
          <a:p>
            <a:r>
              <a:rPr lang="en-US" baseline="0" dirty="0"/>
              <a:t>The NPSMA also convenes a Workforce Advisory Council (WAC) comprised of industry leaders like those found on PSM program advisory boards.</a:t>
            </a:r>
          </a:p>
          <a:p>
            <a:endParaRPr lang="en-US" baseline="0" dirty="0"/>
          </a:p>
          <a:p>
            <a:r>
              <a:rPr lang="en-US" baseline="0" dirty="0"/>
              <a:t>The PSM National Office engages a Steering Committee to guide its work on quality assurance.</a:t>
            </a:r>
          </a:p>
          <a:p>
            <a:endParaRPr lang="en-US" baseline="0" dirty="0"/>
          </a:p>
          <a:p>
            <a:r>
              <a:rPr lang="en-US" baseline="0" dirty="0"/>
              <a:t>With that background, let us kick off the video by sharing a few exciting things in store for 2017.</a:t>
            </a:r>
          </a:p>
          <a:p>
            <a:endParaRPr lang="en-US" dirty="0"/>
          </a:p>
        </p:txBody>
      </p:sp>
      <p:sp>
        <p:nvSpPr>
          <p:cNvPr id="4" name="Slide Number Placeholder 3"/>
          <p:cNvSpPr>
            <a:spLocks noGrp="1"/>
          </p:cNvSpPr>
          <p:nvPr>
            <p:ph type="sldNum" sz="quarter" idx="10"/>
          </p:nvPr>
        </p:nvSpPr>
        <p:spPr/>
        <p:txBody>
          <a:bodyPr/>
          <a:lstStyle/>
          <a:p>
            <a:fld id="{D5C55D1D-3C2A-44B0-AF37-92C187F13FCF}" type="slidenum">
              <a:rPr lang="en-US" smtClean="0"/>
              <a:t>2</a:t>
            </a:fld>
            <a:endParaRPr lang="en-US"/>
          </a:p>
        </p:txBody>
      </p:sp>
    </p:spTree>
    <p:extLst>
      <p:ext uri="{BB962C8B-B14F-4D97-AF65-F5344CB8AC3E}">
        <p14:creationId xmlns:p14="http://schemas.microsoft.com/office/powerpoint/2010/main" val="32684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COURTNEY</a:t>
            </a:r>
          </a:p>
          <a:p>
            <a:endParaRPr lang="en-US" dirty="0"/>
          </a:p>
          <a:p>
            <a:r>
              <a:rPr lang="en-US" dirty="0"/>
              <a:t>We hope you have already noticed and</a:t>
            </a:r>
            <a:r>
              <a:rPr lang="en-US" baseline="0" dirty="0"/>
              <a:t> benefited from several</a:t>
            </a:r>
            <a:r>
              <a:rPr lang="en-US" dirty="0"/>
              <a:t> improvements to the website.  It has a modernized, clean look, improved access to program information, and</a:t>
            </a:r>
            <a:r>
              <a:rPr lang="en-US" baseline="0" dirty="0"/>
              <a:t> a new domain name (www.professionalsciencemasters.org).  </a:t>
            </a:r>
          </a:p>
          <a:p>
            <a:endParaRPr lang="en-US" baseline="0" dirty="0"/>
          </a:p>
          <a:p>
            <a:r>
              <a:rPr lang="en-US" dirty="0"/>
              <a:t>But,</a:t>
            </a:r>
            <a:r>
              <a:rPr lang="en-US" baseline="0" dirty="0"/>
              <a:t> information about PSMs still exists across a number of websites.  We are very close to finishing the efforts to unify those websites under this single domain, making your search for information easier and more efficient.</a:t>
            </a:r>
            <a:endParaRPr lang="en-US" dirty="0"/>
          </a:p>
        </p:txBody>
      </p:sp>
      <p:sp>
        <p:nvSpPr>
          <p:cNvPr id="4" name="Slide Number Placeholder 3"/>
          <p:cNvSpPr>
            <a:spLocks noGrp="1"/>
          </p:cNvSpPr>
          <p:nvPr>
            <p:ph type="sldNum" sz="quarter" idx="10"/>
          </p:nvPr>
        </p:nvSpPr>
        <p:spPr/>
        <p:txBody>
          <a:bodyPr/>
          <a:lstStyle/>
          <a:p>
            <a:fld id="{D5C55D1D-3C2A-44B0-AF37-92C187F13FCF}" type="slidenum">
              <a:rPr lang="en-US" smtClean="0"/>
              <a:t>3</a:t>
            </a:fld>
            <a:endParaRPr lang="en-US"/>
          </a:p>
        </p:txBody>
      </p:sp>
    </p:spTree>
    <p:extLst>
      <p:ext uri="{BB962C8B-B14F-4D97-AF65-F5344CB8AC3E}">
        <p14:creationId xmlns:p14="http://schemas.microsoft.com/office/powerpoint/2010/main" val="32595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COURTNEY</a:t>
            </a:r>
          </a:p>
          <a:p>
            <a:endParaRPr lang="en-US" dirty="0"/>
          </a:p>
          <a:p>
            <a:r>
              <a:rPr lang="en-US" dirty="0"/>
              <a:t>Did</a:t>
            </a:r>
            <a:r>
              <a:rPr lang="en-US" baseline="0" dirty="0"/>
              <a:t> you know that NPSMA turns 10 this year?</a:t>
            </a:r>
          </a:p>
          <a:p>
            <a:r>
              <a:rPr lang="en-US" baseline="0" dirty="0"/>
              <a:t>Did you also know that in addition to U.S. institutions, PSM programs have been affiliated in Australia, Korea, and the United Kingdom?</a:t>
            </a:r>
          </a:p>
          <a:p>
            <a:r>
              <a:rPr lang="en-US" baseline="0" dirty="0"/>
              <a:t>And, were you aware of past efforts to grow Professional Master’s programs in Social Sciences and Humanities?</a:t>
            </a:r>
          </a:p>
          <a:p>
            <a:endParaRPr lang="en-US" baseline="0" dirty="0"/>
          </a:p>
          <a:p>
            <a:r>
              <a:rPr lang="en-US" baseline="0" dirty="0"/>
              <a:t>The 10-year mark provides an excellent time to think about where we’ve been and where we’re going – and to make sure that we have identifiers for our community that help us effectively convey our purpose and vision.</a:t>
            </a:r>
          </a:p>
          <a:p>
            <a:endParaRPr lang="en-US" baseline="0" dirty="0"/>
          </a:p>
          <a:p>
            <a:r>
              <a:rPr lang="en-US" baseline="0" dirty="0"/>
              <a:t>You’ll be hearing from us later this year for your thoughts on our association name, and those results will inform a contest to develop a new tagline and logo with prizes and recognition for winning entries.  So, stay tuned!</a:t>
            </a:r>
            <a:endParaRPr lang="en-US" dirty="0"/>
          </a:p>
        </p:txBody>
      </p:sp>
      <p:sp>
        <p:nvSpPr>
          <p:cNvPr id="4" name="Slide Number Placeholder 3"/>
          <p:cNvSpPr>
            <a:spLocks noGrp="1"/>
          </p:cNvSpPr>
          <p:nvPr>
            <p:ph type="sldNum" sz="quarter" idx="10"/>
          </p:nvPr>
        </p:nvSpPr>
        <p:spPr/>
        <p:txBody>
          <a:bodyPr/>
          <a:lstStyle/>
          <a:p>
            <a:fld id="{D5C55D1D-3C2A-44B0-AF37-92C187F13FCF}" type="slidenum">
              <a:rPr lang="en-US" smtClean="0"/>
              <a:t>4</a:t>
            </a:fld>
            <a:endParaRPr lang="en-US"/>
          </a:p>
        </p:txBody>
      </p:sp>
    </p:spTree>
    <p:extLst>
      <p:ext uri="{BB962C8B-B14F-4D97-AF65-F5344CB8AC3E}">
        <p14:creationId xmlns:p14="http://schemas.microsoft.com/office/powerpoint/2010/main" val="32595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COURTNEY</a:t>
            </a:r>
          </a:p>
          <a:p>
            <a:endParaRPr lang="en-US" dirty="0"/>
          </a:p>
          <a:p>
            <a:r>
              <a:rPr lang="en-US" dirty="0"/>
              <a:t>The Innovator is NPSMA’s newsletter.  It was reinvigorated</a:t>
            </a:r>
            <a:r>
              <a:rPr lang="en-US" baseline="0" dirty="0"/>
              <a:t> in 2016 in an effort to put timely and valuable information into member hands.  This year we plan to take it one step further by having at least one Innovator issue be a peer-reviewed, curated publication.</a:t>
            </a:r>
          </a:p>
          <a:p>
            <a:endParaRPr lang="en-US" dirty="0"/>
          </a:p>
          <a:p>
            <a:r>
              <a:rPr lang="en-US" dirty="0"/>
              <a:t>PSM programs are on the leading edge</a:t>
            </a:r>
            <a:r>
              <a:rPr lang="en-US" baseline="0" dirty="0"/>
              <a:t> of efforts to better integrate graduate-level disciplinary content and research skills with the professional skills that are attractive to employers.</a:t>
            </a:r>
          </a:p>
          <a:p>
            <a:endParaRPr lang="en-US" baseline="0" dirty="0"/>
          </a:p>
          <a:p>
            <a:r>
              <a:rPr lang="en-US" baseline="0" dirty="0"/>
              <a:t>Many of you take a scholarly approach to designing and delivering PSM programs and to understanding student and employer outcomes.</a:t>
            </a:r>
          </a:p>
          <a:p>
            <a:endParaRPr lang="en-US" baseline="0" dirty="0"/>
          </a:p>
          <a:p>
            <a:r>
              <a:rPr lang="en-US" baseline="0" dirty="0"/>
              <a:t>We want to communicate what you learn from those approaches to your peers and other stakeholders in higher education, industry, and government.</a:t>
            </a:r>
          </a:p>
          <a:p>
            <a:endParaRPr lang="en-US" baseline="0" dirty="0"/>
          </a:p>
          <a:p>
            <a:r>
              <a:rPr lang="en-US" baseline="0" dirty="0"/>
              <a:t>As a peer-reviewed, curated publication, the Innovator will become the vehicle that allows our community to do this.</a:t>
            </a:r>
          </a:p>
          <a:p>
            <a:endParaRPr lang="en-US" baseline="0" dirty="0"/>
          </a:p>
          <a:p>
            <a:r>
              <a:rPr lang="en-US" baseline="0" dirty="0"/>
              <a:t>We know that the opportunity to publish in the Innovator will quickly be regarded as a key benefit for our members.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5C55D1D-3C2A-44B0-AF37-92C187F13FCF}" type="slidenum">
              <a:rPr lang="en-US" smtClean="0"/>
              <a:t>5</a:t>
            </a:fld>
            <a:endParaRPr lang="en-US"/>
          </a:p>
        </p:txBody>
      </p:sp>
    </p:spTree>
    <p:extLst>
      <p:ext uri="{BB962C8B-B14F-4D97-AF65-F5344CB8AC3E}">
        <p14:creationId xmlns:p14="http://schemas.microsoft.com/office/powerpoint/2010/main" val="32595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COURTNEY</a:t>
            </a:r>
          </a:p>
          <a:p>
            <a:endParaRPr lang="en-US" dirty="0"/>
          </a:p>
          <a:p>
            <a:r>
              <a:rPr lang="en-US" dirty="0"/>
              <a:t>2017 marks</a:t>
            </a:r>
            <a:r>
              <a:rPr lang="en-US" baseline="0" dirty="0"/>
              <a:t> a milestone year for the PSM community. </a:t>
            </a:r>
          </a:p>
          <a:p>
            <a:endParaRPr lang="en-US" baseline="0" dirty="0"/>
          </a:p>
          <a:p>
            <a:r>
              <a:rPr lang="en-US" baseline="0" dirty="0"/>
              <a:t>It is the 20-year anniversary of the first Sloan Foundation grants to develop PSMs and the 10-year anniversary of the NPSMA.</a:t>
            </a:r>
          </a:p>
          <a:p>
            <a:endParaRPr lang="en-US" baseline="0" dirty="0"/>
          </a:p>
          <a:p>
            <a:r>
              <a:rPr lang="en-US" baseline="0" dirty="0"/>
              <a:t>It will be a special year, indeed, at the national meeting, and we hope you are already making plans to attend.</a:t>
            </a:r>
          </a:p>
          <a:p>
            <a:endParaRPr lang="en-US" baseline="0" dirty="0"/>
          </a:p>
          <a:p>
            <a:r>
              <a:rPr lang="en-US" baseline="0" dirty="0"/>
              <a:t>The pre-conference workshop will keep with our increased focus on marketing, and the conference itself will look broadly at how we build, sustain, and grow PSMs for the future.</a:t>
            </a:r>
          </a:p>
          <a:p>
            <a:endParaRPr lang="en-US" baseline="0" dirty="0"/>
          </a:p>
        </p:txBody>
      </p:sp>
      <p:sp>
        <p:nvSpPr>
          <p:cNvPr id="4" name="Slide Number Placeholder 3"/>
          <p:cNvSpPr>
            <a:spLocks noGrp="1"/>
          </p:cNvSpPr>
          <p:nvPr>
            <p:ph type="sldNum" sz="quarter" idx="10"/>
          </p:nvPr>
        </p:nvSpPr>
        <p:spPr/>
        <p:txBody>
          <a:bodyPr/>
          <a:lstStyle/>
          <a:p>
            <a:fld id="{D5C55D1D-3C2A-44B0-AF37-92C187F13FCF}" type="slidenum">
              <a:rPr lang="en-US" smtClean="0"/>
              <a:t>6</a:t>
            </a:fld>
            <a:endParaRPr lang="en-US"/>
          </a:p>
        </p:txBody>
      </p:sp>
    </p:spTree>
    <p:extLst>
      <p:ext uri="{BB962C8B-B14F-4D97-AF65-F5344CB8AC3E}">
        <p14:creationId xmlns:p14="http://schemas.microsoft.com/office/powerpoint/2010/main" val="32595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a:t>
            </a:r>
          </a:p>
          <a:p>
            <a:endParaRPr lang="en-US" dirty="0"/>
          </a:p>
          <a:p>
            <a:r>
              <a:rPr lang="en-US" baseline="0" dirty="0"/>
              <a:t>Good afternoon everyone. </a:t>
            </a:r>
            <a:r>
              <a:rPr lang="en-US" dirty="0"/>
              <a:t>The PSM National Office is responsible for the quality-control</a:t>
            </a:r>
            <a:r>
              <a:rPr lang="en-US" baseline="0" dirty="0"/>
              <a:t> functions of the PSM initiative. We administer the Affiliation Application and Review of PSM programs on a 5-year cycle. We also collect data to create reports on enrollment and degrees and PSM Alumni Outcomes.  We encourage you to visit the Reports and Statistics page at www.professionalsciencemasters.org.   </a:t>
            </a:r>
          </a:p>
          <a:p>
            <a:endParaRPr lang="en-US" baseline="0" dirty="0"/>
          </a:p>
          <a:p>
            <a:r>
              <a:rPr lang="en-US" baseline="0" dirty="0"/>
              <a:t>In 2017, the PSM National Office will produce two reports: the Enrollment and Degrees Assessment Report that is based on the reporting that PSM-granting institutions provide. Each affiliated PSM program has committed to provide this data as part of the PSM Affiliation. We do appreciate your timely response to our data requests and are willing to facilitate communications with campus Institutional Research if that is needed to ensure accurate reporting. Additionally, the PSM Alumni Outcomes Report is now a bi-annual report that is based on surveys of PSM alumni from the most recent 3 years. This spring, you will see the report for the survey of 2014, 2015, and 2016 graduates. We look forward to posting these reports to the PSM website shown here this Spring and hope that they provide data that you need to support marketing to internal campus constituencies and well as for recruiting students. </a:t>
            </a:r>
            <a:endParaRPr lang="en-US" dirty="0"/>
          </a:p>
        </p:txBody>
      </p:sp>
      <p:sp>
        <p:nvSpPr>
          <p:cNvPr id="4" name="Slide Number Placeholder 3"/>
          <p:cNvSpPr>
            <a:spLocks noGrp="1"/>
          </p:cNvSpPr>
          <p:nvPr>
            <p:ph type="sldNum" sz="quarter" idx="10"/>
          </p:nvPr>
        </p:nvSpPr>
        <p:spPr/>
        <p:txBody>
          <a:bodyPr/>
          <a:lstStyle/>
          <a:p>
            <a:fld id="{D5C55D1D-3C2A-44B0-AF37-92C187F13FCF}" type="slidenum">
              <a:rPr lang="en-US" smtClean="0"/>
              <a:t>7</a:t>
            </a:fld>
            <a:endParaRPr lang="en-US"/>
          </a:p>
        </p:txBody>
      </p:sp>
    </p:spTree>
    <p:extLst>
      <p:ext uri="{BB962C8B-B14F-4D97-AF65-F5344CB8AC3E}">
        <p14:creationId xmlns:p14="http://schemas.microsoft.com/office/powerpoint/2010/main" val="32595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COURTNEY</a:t>
            </a:r>
          </a:p>
          <a:p>
            <a:endParaRPr lang="en-US" dirty="0"/>
          </a:p>
          <a:p>
            <a:r>
              <a:rPr lang="en-US" dirty="0"/>
              <a:t>I</a:t>
            </a:r>
            <a:r>
              <a:rPr lang="en-US" baseline="0" dirty="0"/>
              <a:t> hope you are as excited as we are about these 2017 initiatives.</a:t>
            </a:r>
          </a:p>
          <a:p>
            <a:endParaRPr lang="en-US" baseline="0" dirty="0"/>
          </a:p>
          <a:p>
            <a:r>
              <a:rPr lang="en-US" baseline="0" dirty="0"/>
              <a:t>As we mentioned, the NPSMA is turning 10 this year.  I happen to have a 10-year old at home right now and so I am keenly aware of the amazing amount of skill and knowledge that is gained in 10 short years.  Even things that you learned to do at 7 or 8 years old – like riding a bike, tying lace shoes, cutting with a knife – you perform these tasks with considerably more skill at 10 years old.</a:t>
            </a:r>
          </a:p>
          <a:p>
            <a:endParaRPr lang="en-US" baseline="0" dirty="0"/>
          </a:p>
          <a:p>
            <a:r>
              <a:rPr lang="en-US" baseline="0" dirty="0"/>
              <a:t>This next portion of the video is just such an example – it is our organization getting more skilled at how we function operationally as we turn 10 years old.  </a:t>
            </a:r>
          </a:p>
          <a:p>
            <a:endParaRPr lang="en-US" baseline="0" dirty="0"/>
          </a:p>
          <a:p>
            <a:r>
              <a:rPr lang="en-US" baseline="0" dirty="0"/>
              <a:t>At this point, we are going to transition to talk in-depth about a new unified pricing model and how it will be implemented.  </a:t>
            </a:r>
          </a:p>
          <a:p>
            <a:endParaRPr lang="en-US" baseline="0" dirty="0"/>
          </a:p>
          <a:p>
            <a:r>
              <a:rPr lang="en-US" baseline="0" dirty="0"/>
              <a:t>Again, we strongly encourage you to send us any questions about the unified pricing model.  These questions will be collected and responses will be added to our existing FAQ page.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p:txBody>
      </p:sp>
      <p:sp>
        <p:nvSpPr>
          <p:cNvPr id="4" name="Slide Number Placeholder 3"/>
          <p:cNvSpPr>
            <a:spLocks noGrp="1"/>
          </p:cNvSpPr>
          <p:nvPr>
            <p:ph type="sldNum" sz="quarter" idx="10"/>
          </p:nvPr>
        </p:nvSpPr>
        <p:spPr/>
        <p:txBody>
          <a:bodyPr/>
          <a:lstStyle/>
          <a:p>
            <a:fld id="{D5C55D1D-3C2A-44B0-AF37-92C187F13FCF}" type="slidenum">
              <a:rPr lang="en-US" smtClean="0"/>
              <a:t>8</a:t>
            </a:fld>
            <a:endParaRPr lang="en-US"/>
          </a:p>
        </p:txBody>
      </p:sp>
    </p:spTree>
    <p:extLst>
      <p:ext uri="{BB962C8B-B14F-4D97-AF65-F5344CB8AC3E}">
        <p14:creationId xmlns:p14="http://schemas.microsoft.com/office/powerpoint/2010/main" val="32595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a:t>
            </a:r>
          </a:p>
          <a:p>
            <a:endParaRPr lang="en-US"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 pleased to describe what is changing and why.  In short, beginning this year, a</a:t>
            </a:r>
            <a:r>
              <a:rPr lang="en-US" dirty="0"/>
              <a:t>ll institutions with</a:t>
            </a:r>
            <a:r>
              <a:rPr lang="en-US" sz="1200" kern="1200" dirty="0">
                <a:solidFill>
                  <a:schemeClr val="tx1"/>
                </a:solidFill>
                <a:effectLst/>
                <a:latin typeface="+mn-lt"/>
                <a:ea typeface="+mn-ea"/>
                <a:cs typeface="+mn-cs"/>
              </a:rPr>
              <a:t> PSMs undergoing Affiliation Review, including institutions applying for their first PSM Affiliation, must be members of the NPSMA</a:t>
            </a:r>
            <a:r>
              <a:rPr lang="en-US" baseline="0" dirty="0"/>
              <a:t>.</a:t>
            </a:r>
            <a:endParaRPr lang="en-US"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began these efforts in earnest about two years ago.  We realized that many PSM programs were affiliated but had no connection to the NPSMA member organization that provides services, advocacy, professional development, and other benefits to the PSM community.   Some institutions have paid for multiple years of affiliation fees, but those fees did not have any connection to the member organization, the NPSMA.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historical practice has created a disconnect that keeps the PSM community from coming together as a whole and using its full capacity for the benefit of the community.  Many other organizations that provide both membership and quality assurance, like APA or ACS, ensure a close coupling of those functions.  As you see in the numbers on the right, </a:t>
            </a:r>
            <a:r>
              <a:rPr lang="en-US" b="1" baseline="0" dirty="0"/>
              <a:t>only one quarter of the institutions offering PSMs are currently involved in the member-supporting activities of the NPSMA.  Imagine how differently – and how much better - we can serve existing and future PSMs if 100% of those institutions were connected?</a:t>
            </a:r>
          </a:p>
          <a:p>
            <a:endParaRPr lang="en-US" baseline="0" dirty="0"/>
          </a:p>
          <a:p>
            <a:r>
              <a:rPr lang="en-US" b="1" baseline="0" dirty="0"/>
              <a:t>So, in short, we needed to take steps to ensure that all PSM-granting institutions join together as a full and vibrant professional community, and we know you will see increased benefits from this.</a:t>
            </a:r>
          </a:p>
          <a:p>
            <a:endParaRPr lang="en-US" baseline="0" dirty="0"/>
          </a:p>
          <a:p>
            <a:r>
              <a:rPr lang="en-US" baseline="0" dirty="0"/>
              <a:t>That means a close coupling of the associated dues and fees as well.</a:t>
            </a:r>
          </a:p>
          <a:p>
            <a:endParaRPr lang="en-US" baseline="0" dirty="0"/>
          </a:p>
          <a:p>
            <a:r>
              <a:rPr lang="en-US" baseline="0" dirty="0"/>
              <a:t>Our efforts to strengthen the connections between affiliation and NPSMA membership quickly led us to see the opportunity to simplify the cost structure and invoice for each institution.  That’s the unified pricing model that will be presented today.  </a:t>
            </a:r>
          </a:p>
          <a:p>
            <a:endParaRPr lang="en-US" baseline="0" dirty="0"/>
          </a:p>
        </p:txBody>
      </p:sp>
      <p:sp>
        <p:nvSpPr>
          <p:cNvPr id="4" name="Slide Number Placeholder 3"/>
          <p:cNvSpPr>
            <a:spLocks noGrp="1"/>
          </p:cNvSpPr>
          <p:nvPr>
            <p:ph type="sldNum" sz="quarter" idx="10"/>
          </p:nvPr>
        </p:nvSpPr>
        <p:spPr/>
        <p:txBody>
          <a:bodyPr/>
          <a:lstStyle/>
          <a:p>
            <a:fld id="{D5C55D1D-3C2A-44B0-AF37-92C187F13FCF}" type="slidenum">
              <a:rPr lang="en-US" smtClean="0"/>
              <a:t>9</a:t>
            </a:fld>
            <a:endParaRPr lang="en-US"/>
          </a:p>
        </p:txBody>
      </p:sp>
    </p:spTree>
    <p:extLst>
      <p:ext uri="{BB962C8B-B14F-4D97-AF65-F5344CB8AC3E}">
        <p14:creationId xmlns:p14="http://schemas.microsoft.com/office/powerpoint/2010/main" val="32595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297A48-DC80-4ACC-80C5-8D5F76FF6134}"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02D7-4794-4DE4-834F-03EA577AD0BC}" type="slidenum">
              <a:rPr lang="en-US" smtClean="0"/>
              <a:t>‹#›</a:t>
            </a:fld>
            <a:endParaRPr lang="en-US"/>
          </a:p>
        </p:txBody>
      </p:sp>
    </p:spTree>
    <p:extLst>
      <p:ext uri="{BB962C8B-B14F-4D97-AF65-F5344CB8AC3E}">
        <p14:creationId xmlns:p14="http://schemas.microsoft.com/office/powerpoint/2010/main" val="70074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C9AF02-6C85-40CA-B4D2-49973C3B68EC}"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02D7-4794-4DE4-834F-03EA577AD0BC}" type="slidenum">
              <a:rPr lang="en-US" smtClean="0"/>
              <a:t>‹#›</a:t>
            </a:fld>
            <a:endParaRPr lang="en-US"/>
          </a:p>
        </p:txBody>
      </p:sp>
    </p:spTree>
    <p:extLst>
      <p:ext uri="{BB962C8B-B14F-4D97-AF65-F5344CB8AC3E}">
        <p14:creationId xmlns:p14="http://schemas.microsoft.com/office/powerpoint/2010/main" val="10842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8FB7AB-F9C0-4DEA-BCD1-6C34B8730A35}"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02D7-4794-4DE4-834F-03EA577AD0BC}" type="slidenum">
              <a:rPr lang="en-US" smtClean="0"/>
              <a:t>‹#›</a:t>
            </a:fld>
            <a:endParaRPr lang="en-US"/>
          </a:p>
        </p:txBody>
      </p:sp>
    </p:spTree>
    <p:extLst>
      <p:ext uri="{BB962C8B-B14F-4D97-AF65-F5344CB8AC3E}">
        <p14:creationId xmlns:p14="http://schemas.microsoft.com/office/powerpoint/2010/main" val="66888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F6C3F-A5A8-40A4-8A5C-085E04E0CB94}"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02D7-4794-4DE4-834F-03EA577AD0BC}" type="slidenum">
              <a:rPr lang="en-US" smtClean="0"/>
              <a:t>‹#›</a:t>
            </a:fld>
            <a:endParaRPr lang="en-US"/>
          </a:p>
        </p:txBody>
      </p:sp>
    </p:spTree>
    <p:extLst>
      <p:ext uri="{BB962C8B-B14F-4D97-AF65-F5344CB8AC3E}">
        <p14:creationId xmlns:p14="http://schemas.microsoft.com/office/powerpoint/2010/main" val="135868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BDA09-2351-48D6-8D7C-0DE99A403135}"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02D7-4794-4DE4-834F-03EA577AD0BC}" type="slidenum">
              <a:rPr lang="en-US" smtClean="0"/>
              <a:t>‹#›</a:t>
            </a:fld>
            <a:endParaRPr lang="en-US"/>
          </a:p>
        </p:txBody>
      </p:sp>
    </p:spTree>
    <p:extLst>
      <p:ext uri="{BB962C8B-B14F-4D97-AF65-F5344CB8AC3E}">
        <p14:creationId xmlns:p14="http://schemas.microsoft.com/office/powerpoint/2010/main" val="1820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061AD8-D579-4F56-A4BE-83825D26A64B}" type="datetime1">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02D7-4794-4DE4-834F-03EA577AD0BC}" type="slidenum">
              <a:rPr lang="en-US" smtClean="0"/>
              <a:t>‹#›</a:t>
            </a:fld>
            <a:endParaRPr lang="en-US"/>
          </a:p>
        </p:txBody>
      </p:sp>
    </p:spTree>
    <p:extLst>
      <p:ext uri="{BB962C8B-B14F-4D97-AF65-F5344CB8AC3E}">
        <p14:creationId xmlns:p14="http://schemas.microsoft.com/office/powerpoint/2010/main" val="278342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BA8C96-51DE-4C48-A6AF-DA3DC4C00CBF}" type="datetime1">
              <a:rPr lang="en-US" smtClean="0"/>
              <a:t>3/7/2017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102D7-4794-4DE4-834F-03EA577AD0BC}" type="slidenum">
              <a:rPr lang="en-US" smtClean="0"/>
              <a:t>‹#›</a:t>
            </a:fld>
            <a:endParaRPr lang="en-US"/>
          </a:p>
        </p:txBody>
      </p:sp>
    </p:spTree>
    <p:extLst>
      <p:ext uri="{BB962C8B-B14F-4D97-AF65-F5344CB8AC3E}">
        <p14:creationId xmlns:p14="http://schemas.microsoft.com/office/powerpoint/2010/main" val="125306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83EBC8-5CB3-4CFB-A053-5CDD6725C894}" type="datetime1">
              <a:rPr lang="en-US" smtClean="0"/>
              <a:t>3/7/2017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102D7-4794-4DE4-834F-03EA577AD0BC}" type="slidenum">
              <a:rPr lang="en-US" smtClean="0"/>
              <a:t>‹#›</a:t>
            </a:fld>
            <a:endParaRPr lang="en-US"/>
          </a:p>
        </p:txBody>
      </p:sp>
    </p:spTree>
    <p:extLst>
      <p:ext uri="{BB962C8B-B14F-4D97-AF65-F5344CB8AC3E}">
        <p14:creationId xmlns:p14="http://schemas.microsoft.com/office/powerpoint/2010/main" val="304428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573E3-FBC5-4572-8EFE-DF8FB90CB067}" type="datetime1">
              <a:rPr lang="en-US" smtClean="0"/>
              <a:t>3/7/2017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102D7-4794-4DE4-834F-03EA577AD0BC}" type="slidenum">
              <a:rPr lang="en-US" smtClean="0"/>
              <a:t>‹#›</a:t>
            </a:fld>
            <a:endParaRPr lang="en-US"/>
          </a:p>
        </p:txBody>
      </p:sp>
    </p:spTree>
    <p:extLst>
      <p:ext uri="{BB962C8B-B14F-4D97-AF65-F5344CB8AC3E}">
        <p14:creationId xmlns:p14="http://schemas.microsoft.com/office/powerpoint/2010/main" val="221921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595F01-B208-4654-B222-E3DF57EF0209}" type="datetime1">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02D7-4794-4DE4-834F-03EA577AD0BC}" type="slidenum">
              <a:rPr lang="en-US" smtClean="0"/>
              <a:t>‹#›</a:t>
            </a:fld>
            <a:endParaRPr lang="en-US"/>
          </a:p>
        </p:txBody>
      </p:sp>
    </p:spTree>
    <p:extLst>
      <p:ext uri="{BB962C8B-B14F-4D97-AF65-F5344CB8AC3E}">
        <p14:creationId xmlns:p14="http://schemas.microsoft.com/office/powerpoint/2010/main" val="298628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36FDB1-68B8-46F6-B995-B672C5FC88A8}" type="datetime1">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02D7-4794-4DE4-834F-03EA577AD0BC}" type="slidenum">
              <a:rPr lang="en-US" smtClean="0"/>
              <a:t>‹#›</a:t>
            </a:fld>
            <a:endParaRPr lang="en-US"/>
          </a:p>
        </p:txBody>
      </p:sp>
    </p:spTree>
    <p:extLst>
      <p:ext uri="{BB962C8B-B14F-4D97-AF65-F5344CB8AC3E}">
        <p14:creationId xmlns:p14="http://schemas.microsoft.com/office/powerpoint/2010/main" val="56271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19109-9895-4225-AD0E-1A6DFCC5D7AD}" type="datetime1">
              <a:rPr lang="en-US" smtClean="0"/>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102D7-4794-4DE4-834F-03EA577AD0BC}" type="slidenum">
              <a:rPr lang="en-US" smtClean="0"/>
              <a:t>‹#›</a:t>
            </a:fld>
            <a:endParaRPr lang="en-US"/>
          </a:p>
        </p:txBody>
      </p:sp>
    </p:spTree>
    <p:extLst>
      <p:ext uri="{BB962C8B-B14F-4D97-AF65-F5344CB8AC3E}">
        <p14:creationId xmlns:p14="http://schemas.microsoft.com/office/powerpoint/2010/main" val="38875033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mailto:npsma@npsma.or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hyperlink" Target="http://www.professionalsciencemasters.org/"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1</a:t>
            </a:fld>
            <a:endParaRPr lang="en-US"/>
          </a:p>
        </p:txBody>
      </p:sp>
      <p:sp>
        <p:nvSpPr>
          <p:cNvPr id="3" name="TextBox 2"/>
          <p:cNvSpPr txBox="1"/>
          <p:nvPr/>
        </p:nvSpPr>
        <p:spPr>
          <a:xfrm>
            <a:off x="457200" y="2133600"/>
            <a:ext cx="8153399" cy="1754326"/>
          </a:xfrm>
          <a:prstGeom prst="rect">
            <a:avLst/>
          </a:prstGeom>
          <a:noFill/>
        </p:spPr>
        <p:txBody>
          <a:bodyPr wrap="square" rtlCol="0">
            <a:spAutoFit/>
          </a:bodyPr>
          <a:lstStyle/>
          <a:p>
            <a:pPr algn="ctr"/>
            <a:r>
              <a:rPr lang="en-US" sz="5400" b="1" dirty="0">
                <a:solidFill>
                  <a:schemeClr val="tx2">
                    <a:lumMod val="75000"/>
                  </a:schemeClr>
                </a:solidFill>
                <a:cs typeface="Arial" panose="020B0604020202020204" pitchFamily="34" charset="0"/>
              </a:rPr>
              <a:t>2017 PSM Initiatives </a:t>
            </a:r>
          </a:p>
          <a:p>
            <a:pPr algn="ctr"/>
            <a:r>
              <a:rPr lang="en-US" sz="5400" b="1" dirty="0">
                <a:solidFill>
                  <a:schemeClr val="tx2">
                    <a:lumMod val="75000"/>
                  </a:schemeClr>
                </a:solidFill>
                <a:cs typeface="Arial" panose="020B0604020202020204" pitchFamily="34" charset="0"/>
              </a:rPr>
              <a:t>and Unified Pricing Model</a:t>
            </a:r>
          </a:p>
        </p:txBody>
      </p:sp>
      <p:sp>
        <p:nvSpPr>
          <p:cNvPr id="10" name="TextBox 9"/>
          <p:cNvSpPr txBox="1"/>
          <p:nvPr/>
        </p:nvSpPr>
        <p:spPr>
          <a:xfrm>
            <a:off x="203176" y="4913982"/>
            <a:ext cx="5969024" cy="1323439"/>
          </a:xfrm>
          <a:prstGeom prst="rect">
            <a:avLst/>
          </a:prstGeom>
          <a:noFill/>
        </p:spPr>
        <p:txBody>
          <a:bodyPr wrap="square" rtlCol="0">
            <a:spAutoFit/>
          </a:bodyPr>
          <a:lstStyle/>
          <a:p>
            <a:r>
              <a:rPr lang="en-US" sz="2000" b="1" dirty="0">
                <a:solidFill>
                  <a:schemeClr val="tx2">
                    <a:lumMod val="75000"/>
                  </a:schemeClr>
                </a:solidFill>
              </a:rPr>
              <a:t>Presenters:</a:t>
            </a:r>
          </a:p>
          <a:p>
            <a:endParaRPr lang="en-US" sz="2000" b="1" dirty="0">
              <a:solidFill>
                <a:schemeClr val="tx2">
                  <a:lumMod val="75000"/>
                </a:schemeClr>
              </a:solidFill>
            </a:endParaRPr>
          </a:p>
          <a:p>
            <a:r>
              <a:rPr lang="en-US" sz="2000" b="1" dirty="0">
                <a:solidFill>
                  <a:schemeClr val="tx2">
                    <a:lumMod val="75000"/>
                  </a:schemeClr>
                </a:solidFill>
              </a:rPr>
              <a:t>- Courtney Thornton, NPSMA President</a:t>
            </a:r>
          </a:p>
          <a:p>
            <a:r>
              <a:rPr lang="en-US" sz="2000" b="1" dirty="0">
                <a:solidFill>
                  <a:schemeClr val="tx2">
                    <a:lumMod val="75000"/>
                  </a:schemeClr>
                </a:solidFill>
              </a:rPr>
              <a:t>- Jim Sterling, PSM National Office Faculty Director</a:t>
            </a:r>
          </a:p>
        </p:txBody>
      </p:sp>
      <p:sp>
        <p:nvSpPr>
          <p:cNvPr id="12" name="TextBox 11"/>
          <p:cNvSpPr txBox="1"/>
          <p:nvPr/>
        </p:nvSpPr>
        <p:spPr>
          <a:xfrm>
            <a:off x="3463944" y="4094004"/>
            <a:ext cx="2139909" cy="461665"/>
          </a:xfrm>
          <a:prstGeom prst="rect">
            <a:avLst/>
          </a:prstGeom>
          <a:noFill/>
        </p:spPr>
        <p:txBody>
          <a:bodyPr wrap="square" rtlCol="0">
            <a:spAutoFit/>
          </a:bodyPr>
          <a:lstStyle/>
          <a:p>
            <a:r>
              <a:rPr lang="en-US" sz="2400" b="1" dirty="0">
                <a:solidFill>
                  <a:schemeClr val="tx2">
                    <a:lumMod val="75000"/>
                  </a:schemeClr>
                </a:solidFill>
              </a:rPr>
              <a:t>March 1, 2017</a:t>
            </a:r>
          </a:p>
        </p:txBody>
      </p:sp>
    </p:spTree>
    <p:extLst>
      <p:ext uri="{BB962C8B-B14F-4D97-AF65-F5344CB8AC3E}">
        <p14:creationId xmlns:p14="http://schemas.microsoft.com/office/powerpoint/2010/main" val="384778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10</a:t>
            </a:fld>
            <a:endParaRPr lang="en-US"/>
          </a:p>
        </p:txBody>
      </p:sp>
      <p:sp>
        <p:nvSpPr>
          <p:cNvPr id="10" name="TextBox 9"/>
          <p:cNvSpPr txBox="1"/>
          <p:nvPr/>
        </p:nvSpPr>
        <p:spPr>
          <a:xfrm>
            <a:off x="361950" y="1511957"/>
            <a:ext cx="8420100" cy="461665"/>
          </a:xfrm>
          <a:prstGeom prst="rect">
            <a:avLst/>
          </a:prstGeom>
          <a:noFill/>
        </p:spPr>
        <p:txBody>
          <a:bodyPr wrap="square" rtlCol="0">
            <a:spAutoFit/>
          </a:bodyPr>
          <a:lstStyle/>
          <a:p>
            <a:pPr algn="ctr"/>
            <a:r>
              <a:rPr lang="en-US" sz="2400" b="1" dirty="0">
                <a:solidFill>
                  <a:schemeClr val="tx2">
                    <a:lumMod val="75000"/>
                  </a:schemeClr>
                </a:solidFill>
              </a:rPr>
              <a:t>So, what differences should I notice?</a:t>
            </a:r>
          </a:p>
        </p:txBody>
      </p:sp>
      <p:sp>
        <p:nvSpPr>
          <p:cNvPr id="3" name="TextBox 2"/>
          <p:cNvSpPr txBox="1"/>
          <p:nvPr/>
        </p:nvSpPr>
        <p:spPr>
          <a:xfrm>
            <a:off x="152400" y="2133600"/>
            <a:ext cx="5715000" cy="4524315"/>
          </a:xfrm>
          <a:prstGeom prst="rect">
            <a:avLst/>
          </a:prstGeom>
          <a:noFill/>
        </p:spPr>
        <p:txBody>
          <a:bodyPr wrap="square" rtlCol="0">
            <a:spAutoFit/>
          </a:bodyPr>
          <a:lstStyle/>
          <a:p>
            <a:pPr lvl="0"/>
            <a:r>
              <a:rPr lang="en-US" sz="2400" dirty="0">
                <a:solidFill>
                  <a:schemeClr val="tx2">
                    <a:lumMod val="75000"/>
                  </a:schemeClr>
                </a:solidFill>
              </a:rPr>
              <a:t>You will receive a single invoice for NPSMA dues </a:t>
            </a:r>
            <a:r>
              <a:rPr lang="en-US" sz="2400" u="sng" dirty="0">
                <a:solidFill>
                  <a:schemeClr val="tx2">
                    <a:lumMod val="75000"/>
                  </a:schemeClr>
                </a:solidFill>
              </a:rPr>
              <a:t>and</a:t>
            </a:r>
            <a:r>
              <a:rPr lang="en-US" sz="2400" dirty="0">
                <a:solidFill>
                  <a:schemeClr val="tx2">
                    <a:lumMod val="75000"/>
                  </a:schemeClr>
                </a:solidFill>
              </a:rPr>
              <a:t> affiliation fees.  Clean and simple.</a:t>
            </a:r>
          </a:p>
          <a:p>
            <a:pPr lvl="0"/>
            <a:endParaRPr lang="en-US" sz="2400" dirty="0">
              <a:solidFill>
                <a:schemeClr val="tx2">
                  <a:lumMod val="75000"/>
                </a:schemeClr>
              </a:solidFill>
            </a:endParaRPr>
          </a:p>
          <a:p>
            <a:pPr lvl="0"/>
            <a:r>
              <a:rPr lang="en-US" sz="2400" dirty="0">
                <a:solidFill>
                  <a:schemeClr val="tx2">
                    <a:lumMod val="75000"/>
                  </a:schemeClr>
                </a:solidFill>
              </a:rPr>
              <a:t>All institutions with PSMs will now be ensured access to NPSMA member benefits.</a:t>
            </a:r>
          </a:p>
          <a:p>
            <a:pPr lvl="0"/>
            <a:endParaRPr lang="en-US" sz="2400" dirty="0">
              <a:solidFill>
                <a:schemeClr val="tx2">
                  <a:lumMod val="75000"/>
                </a:schemeClr>
              </a:solidFill>
            </a:endParaRPr>
          </a:p>
          <a:p>
            <a:pPr lvl="0"/>
            <a:r>
              <a:rPr lang="en-US" sz="2400" dirty="0">
                <a:solidFill>
                  <a:schemeClr val="tx2">
                    <a:lumMod val="75000"/>
                  </a:schemeClr>
                </a:solidFill>
              </a:rPr>
              <a:t>Institutions with affiliated PSM programs that have not been engaged in NPSMA may see an increase in your annual invoice; but these annual costs will still be more affordable than other similar models we’ve explored.</a:t>
            </a:r>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2133600"/>
            <a:ext cx="3137059" cy="393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19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11</a:t>
            </a:fld>
            <a:endParaRPr lang="en-US"/>
          </a:p>
        </p:txBody>
      </p:sp>
      <p:sp>
        <p:nvSpPr>
          <p:cNvPr id="10" name="TextBox 9"/>
          <p:cNvSpPr txBox="1"/>
          <p:nvPr/>
        </p:nvSpPr>
        <p:spPr>
          <a:xfrm>
            <a:off x="361950" y="1371600"/>
            <a:ext cx="8420100" cy="461665"/>
          </a:xfrm>
          <a:prstGeom prst="rect">
            <a:avLst/>
          </a:prstGeom>
          <a:noFill/>
        </p:spPr>
        <p:txBody>
          <a:bodyPr wrap="square" rtlCol="0">
            <a:spAutoFit/>
          </a:bodyPr>
          <a:lstStyle/>
          <a:p>
            <a:pPr algn="ctr"/>
            <a:r>
              <a:rPr lang="en-US" sz="2400" b="1" dirty="0">
                <a:solidFill>
                  <a:schemeClr val="tx2">
                    <a:lumMod val="75000"/>
                  </a:schemeClr>
                </a:solidFill>
              </a:rPr>
              <a:t>The Unified Pricing Model</a:t>
            </a:r>
          </a:p>
        </p:txBody>
      </p:sp>
      <p:sp>
        <p:nvSpPr>
          <p:cNvPr id="3" name="TextBox 2"/>
          <p:cNvSpPr txBox="1"/>
          <p:nvPr/>
        </p:nvSpPr>
        <p:spPr>
          <a:xfrm>
            <a:off x="361949" y="1905000"/>
            <a:ext cx="8601075" cy="4893647"/>
          </a:xfrm>
          <a:prstGeom prst="rect">
            <a:avLst/>
          </a:prstGeom>
          <a:noFill/>
        </p:spPr>
        <p:txBody>
          <a:bodyPr wrap="square" rtlCol="0">
            <a:spAutoFit/>
          </a:bodyPr>
          <a:lstStyle/>
          <a:p>
            <a:r>
              <a:rPr lang="en-US" sz="2400" dirty="0">
                <a:solidFill>
                  <a:schemeClr val="tx2">
                    <a:lumMod val="75000"/>
                  </a:schemeClr>
                </a:solidFill>
              </a:rPr>
              <a:t>Institutional membership dues are a sliding scale based on total PSM program enrollments at the </a:t>
            </a:r>
            <a:r>
              <a:rPr lang="en-US" sz="2400" b="1" i="1" u="sng" dirty="0">
                <a:solidFill>
                  <a:schemeClr val="tx2">
                    <a:lumMod val="75000"/>
                  </a:schemeClr>
                </a:solidFill>
              </a:rPr>
              <a:t>institution</a:t>
            </a:r>
            <a:r>
              <a:rPr lang="en-US" sz="2400" dirty="0">
                <a:solidFill>
                  <a:schemeClr val="tx2">
                    <a:lumMod val="75000"/>
                  </a:schemeClr>
                </a:solidFill>
              </a:rPr>
              <a:t>. </a:t>
            </a:r>
          </a:p>
          <a:p>
            <a:endParaRPr lang="en-US" sz="2400" dirty="0">
              <a:solidFill>
                <a:schemeClr val="tx2">
                  <a:lumMod val="75000"/>
                </a:schemeClr>
              </a:solidFill>
            </a:endParaRPr>
          </a:p>
          <a:p>
            <a:pPr lvl="1"/>
            <a:r>
              <a:rPr lang="en-US" sz="2400" dirty="0">
                <a:solidFill>
                  <a:schemeClr val="tx2">
                    <a:lumMod val="75000"/>
                  </a:schemeClr>
                </a:solidFill>
              </a:rPr>
              <a:t>	&lt;10 PSM students		$500/year</a:t>
            </a:r>
          </a:p>
          <a:p>
            <a:pPr lvl="1"/>
            <a:r>
              <a:rPr lang="en-US" sz="2400" dirty="0">
                <a:solidFill>
                  <a:schemeClr val="tx2">
                    <a:lumMod val="75000"/>
                  </a:schemeClr>
                </a:solidFill>
              </a:rPr>
              <a:t>	10-49 PSM students		$1000/year</a:t>
            </a:r>
          </a:p>
          <a:p>
            <a:pPr lvl="1"/>
            <a:r>
              <a:rPr lang="en-US" sz="2400" dirty="0">
                <a:solidFill>
                  <a:schemeClr val="tx2">
                    <a:lumMod val="75000"/>
                  </a:schemeClr>
                </a:solidFill>
              </a:rPr>
              <a:t>	50+ PSM students		$2000/year</a:t>
            </a:r>
          </a:p>
          <a:p>
            <a:pPr lvl="1"/>
            <a:endParaRPr lang="en-US" sz="2400" dirty="0">
              <a:solidFill>
                <a:schemeClr val="tx2">
                  <a:lumMod val="75000"/>
                </a:schemeClr>
              </a:solidFill>
            </a:endParaRPr>
          </a:p>
          <a:p>
            <a:pPr lvl="0"/>
            <a:r>
              <a:rPr lang="en-US" sz="2400" dirty="0">
                <a:solidFill>
                  <a:schemeClr val="tx2">
                    <a:lumMod val="75000"/>
                  </a:schemeClr>
                </a:solidFill>
              </a:rPr>
              <a:t>System memberships (minimum 6 institutions) are discounted 25%.</a:t>
            </a:r>
          </a:p>
          <a:p>
            <a:r>
              <a:rPr lang="en-US" sz="2400" dirty="0">
                <a:solidFill>
                  <a:schemeClr val="tx2">
                    <a:lumMod val="75000"/>
                  </a:schemeClr>
                </a:solidFill>
              </a:rPr>
              <a:t> </a:t>
            </a:r>
          </a:p>
          <a:p>
            <a:r>
              <a:rPr lang="en-US" sz="2400" dirty="0">
                <a:solidFill>
                  <a:schemeClr val="tx2">
                    <a:lumMod val="75000"/>
                  </a:schemeClr>
                </a:solidFill>
              </a:rPr>
              <a:t>Affiliation fees are $500 annually per program.  </a:t>
            </a:r>
          </a:p>
          <a:p>
            <a:endParaRPr lang="en-US" sz="2400" dirty="0">
              <a:solidFill>
                <a:schemeClr val="tx2">
                  <a:lumMod val="75000"/>
                </a:schemeClr>
              </a:solidFill>
            </a:endParaRPr>
          </a:p>
          <a:p>
            <a:r>
              <a:rPr lang="en-US" sz="2400" dirty="0">
                <a:solidFill>
                  <a:schemeClr val="tx2">
                    <a:lumMod val="75000"/>
                  </a:schemeClr>
                </a:solidFill>
              </a:rPr>
              <a:t>For PSMs with tracks, the affiliation fee for the first track is $500 and then $150 annually per additional track.</a:t>
            </a:r>
          </a:p>
        </p:txBody>
      </p:sp>
    </p:spTree>
    <p:extLst>
      <p:ext uri="{BB962C8B-B14F-4D97-AF65-F5344CB8AC3E}">
        <p14:creationId xmlns:p14="http://schemas.microsoft.com/office/powerpoint/2010/main" val="204630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12</a:t>
            </a:fld>
            <a:endParaRPr lang="en-US"/>
          </a:p>
        </p:txBody>
      </p:sp>
      <p:sp>
        <p:nvSpPr>
          <p:cNvPr id="10" name="TextBox 9"/>
          <p:cNvSpPr txBox="1"/>
          <p:nvPr/>
        </p:nvSpPr>
        <p:spPr>
          <a:xfrm>
            <a:off x="361950" y="1371600"/>
            <a:ext cx="8420100" cy="461665"/>
          </a:xfrm>
          <a:prstGeom prst="rect">
            <a:avLst/>
          </a:prstGeom>
          <a:noFill/>
        </p:spPr>
        <p:txBody>
          <a:bodyPr wrap="square" rtlCol="0">
            <a:spAutoFit/>
          </a:bodyPr>
          <a:lstStyle/>
          <a:p>
            <a:pPr algn="ctr"/>
            <a:r>
              <a:rPr lang="en-US" sz="2400" b="1" dirty="0">
                <a:solidFill>
                  <a:schemeClr val="tx2">
                    <a:lumMod val="75000"/>
                  </a:schemeClr>
                </a:solidFill>
              </a:rPr>
              <a:t>The Unified Pricing Model – Affordable QA Fees</a:t>
            </a:r>
          </a:p>
        </p:txBody>
      </p:sp>
      <p:sp>
        <p:nvSpPr>
          <p:cNvPr id="14" name="TextBox 13"/>
          <p:cNvSpPr txBox="1"/>
          <p:nvPr/>
        </p:nvSpPr>
        <p:spPr>
          <a:xfrm>
            <a:off x="1019175" y="2242066"/>
            <a:ext cx="7105650" cy="369332"/>
          </a:xfrm>
          <a:prstGeom prst="rect">
            <a:avLst/>
          </a:prstGeom>
          <a:noFill/>
        </p:spPr>
        <p:txBody>
          <a:bodyPr wrap="square" rtlCol="0">
            <a:spAutoFit/>
          </a:bodyPr>
          <a:lstStyle/>
          <a:p>
            <a:r>
              <a:rPr lang="en-US" i="1" dirty="0"/>
              <a:t>QA fees over five years  for a PSM program with 10-49 students enrolled</a:t>
            </a:r>
          </a:p>
        </p:txBody>
      </p:sp>
      <p:sp>
        <p:nvSpPr>
          <p:cNvPr id="15" name="TextBox 14"/>
          <p:cNvSpPr txBox="1"/>
          <p:nvPr/>
        </p:nvSpPr>
        <p:spPr>
          <a:xfrm>
            <a:off x="3026228" y="3526028"/>
            <a:ext cx="2228850" cy="2554545"/>
          </a:xfrm>
          <a:prstGeom prst="rect">
            <a:avLst/>
          </a:prstGeom>
          <a:noFill/>
        </p:spPr>
        <p:txBody>
          <a:bodyPr wrap="square" rtlCol="0">
            <a:spAutoFit/>
          </a:bodyPr>
          <a:lstStyle/>
          <a:p>
            <a:r>
              <a:rPr lang="en-US" sz="2000" dirty="0"/>
              <a:t>Year 1	$500</a:t>
            </a:r>
          </a:p>
          <a:p>
            <a:r>
              <a:rPr lang="en-US" sz="2000" dirty="0"/>
              <a:t>Year 2	$500</a:t>
            </a:r>
          </a:p>
          <a:p>
            <a:r>
              <a:rPr lang="en-US" sz="2000" dirty="0"/>
              <a:t>Year 3	$500</a:t>
            </a:r>
          </a:p>
          <a:p>
            <a:r>
              <a:rPr lang="en-US" sz="2000" dirty="0"/>
              <a:t>Year 4	$500</a:t>
            </a:r>
          </a:p>
          <a:p>
            <a:r>
              <a:rPr lang="en-US" sz="2000" u="sng" dirty="0"/>
              <a:t>Year 5	$500 </a:t>
            </a:r>
          </a:p>
          <a:p>
            <a:r>
              <a:rPr lang="en-US" sz="2000" b="1" dirty="0"/>
              <a:t>TOTAL	$2500</a:t>
            </a:r>
          </a:p>
          <a:p>
            <a:endParaRPr lang="en-US" sz="2000" b="1" dirty="0"/>
          </a:p>
          <a:p>
            <a:r>
              <a:rPr lang="en-US" sz="2000" b="1" dirty="0"/>
              <a:t>Average	$500/year</a:t>
            </a:r>
          </a:p>
        </p:txBody>
      </p:sp>
      <p:sp>
        <p:nvSpPr>
          <p:cNvPr id="16" name="TextBox 15"/>
          <p:cNvSpPr txBox="1"/>
          <p:nvPr/>
        </p:nvSpPr>
        <p:spPr>
          <a:xfrm>
            <a:off x="5780313" y="3462278"/>
            <a:ext cx="2830285" cy="2862322"/>
          </a:xfrm>
          <a:prstGeom prst="rect">
            <a:avLst/>
          </a:prstGeom>
          <a:noFill/>
        </p:spPr>
        <p:txBody>
          <a:bodyPr wrap="square" rtlCol="0">
            <a:spAutoFit/>
          </a:bodyPr>
          <a:lstStyle/>
          <a:p>
            <a:r>
              <a:rPr lang="en-US" sz="2000" dirty="0"/>
              <a:t>Year 1	$650</a:t>
            </a:r>
          </a:p>
          <a:p>
            <a:r>
              <a:rPr lang="en-US" sz="2000" dirty="0"/>
              <a:t>Year 2	$650</a:t>
            </a:r>
          </a:p>
          <a:p>
            <a:r>
              <a:rPr lang="en-US" sz="2000" dirty="0"/>
              <a:t>Year 3	$650</a:t>
            </a:r>
          </a:p>
          <a:p>
            <a:r>
              <a:rPr lang="en-US" sz="2000" dirty="0"/>
              <a:t>Year 4	$650</a:t>
            </a:r>
          </a:p>
          <a:p>
            <a:r>
              <a:rPr lang="en-US" sz="2000" dirty="0"/>
              <a:t>Year 5	$650</a:t>
            </a:r>
          </a:p>
          <a:p>
            <a:r>
              <a:rPr lang="en-US" sz="2000" u="sng" dirty="0"/>
              <a:t>Year 6	$10,000</a:t>
            </a:r>
          </a:p>
          <a:p>
            <a:r>
              <a:rPr lang="en-US" sz="2000" b="1" dirty="0"/>
              <a:t>TOTAL	$13,250</a:t>
            </a:r>
          </a:p>
          <a:p>
            <a:endParaRPr lang="en-US" sz="2000" b="1" dirty="0"/>
          </a:p>
          <a:p>
            <a:r>
              <a:rPr lang="en-US" sz="2000" b="1" dirty="0"/>
              <a:t>Average	$2,200/year</a:t>
            </a:r>
          </a:p>
        </p:txBody>
      </p:sp>
      <p:sp>
        <p:nvSpPr>
          <p:cNvPr id="17" name="TextBox 16"/>
          <p:cNvSpPr txBox="1"/>
          <p:nvPr/>
        </p:nvSpPr>
        <p:spPr>
          <a:xfrm>
            <a:off x="2895600" y="2971800"/>
            <a:ext cx="2513239" cy="369332"/>
          </a:xfrm>
          <a:prstGeom prst="rect">
            <a:avLst/>
          </a:prstGeom>
          <a:noFill/>
        </p:spPr>
        <p:txBody>
          <a:bodyPr wrap="square" rtlCol="0">
            <a:spAutoFit/>
          </a:bodyPr>
          <a:lstStyle/>
          <a:p>
            <a:r>
              <a:rPr lang="en-US" b="1" dirty="0">
                <a:solidFill>
                  <a:schemeClr val="tx2">
                    <a:lumMod val="75000"/>
                  </a:schemeClr>
                </a:solidFill>
              </a:rPr>
              <a:t>Unified Pricing Model</a:t>
            </a:r>
          </a:p>
        </p:txBody>
      </p:sp>
      <p:sp>
        <p:nvSpPr>
          <p:cNvPr id="18" name="TextBox 17"/>
          <p:cNvSpPr txBox="1"/>
          <p:nvPr/>
        </p:nvSpPr>
        <p:spPr>
          <a:xfrm>
            <a:off x="5486401" y="2974538"/>
            <a:ext cx="3886199" cy="369332"/>
          </a:xfrm>
          <a:prstGeom prst="rect">
            <a:avLst/>
          </a:prstGeom>
          <a:noFill/>
        </p:spPr>
        <p:txBody>
          <a:bodyPr wrap="square" rtlCol="0">
            <a:spAutoFit/>
          </a:bodyPr>
          <a:lstStyle/>
          <a:p>
            <a:r>
              <a:rPr lang="en-US" b="1" dirty="0">
                <a:solidFill>
                  <a:schemeClr val="tx2">
                    <a:lumMod val="75000"/>
                  </a:schemeClr>
                </a:solidFill>
              </a:rPr>
              <a:t>Applied Science Program Accreditor*</a:t>
            </a:r>
          </a:p>
        </p:txBody>
      </p:sp>
      <p:sp>
        <p:nvSpPr>
          <p:cNvPr id="19" name="TextBox 18"/>
          <p:cNvSpPr txBox="1"/>
          <p:nvPr/>
        </p:nvSpPr>
        <p:spPr>
          <a:xfrm>
            <a:off x="3128268" y="6479259"/>
            <a:ext cx="2362200" cy="307777"/>
          </a:xfrm>
          <a:prstGeom prst="rect">
            <a:avLst/>
          </a:prstGeom>
          <a:noFill/>
        </p:spPr>
        <p:txBody>
          <a:bodyPr wrap="square" rtlCol="0">
            <a:spAutoFit/>
          </a:bodyPr>
          <a:lstStyle/>
          <a:p>
            <a:pPr algn="ctr"/>
            <a:r>
              <a:rPr lang="en-US" sz="1400" i="1" dirty="0"/>
              <a:t>*Quoted by accreditor in 2016</a:t>
            </a:r>
          </a:p>
        </p:txBody>
      </p:sp>
      <p:sp>
        <p:nvSpPr>
          <p:cNvPr id="20" name="TextBox 19"/>
          <p:cNvSpPr txBox="1"/>
          <p:nvPr/>
        </p:nvSpPr>
        <p:spPr>
          <a:xfrm>
            <a:off x="511628" y="3541455"/>
            <a:ext cx="2228850" cy="2554545"/>
          </a:xfrm>
          <a:prstGeom prst="rect">
            <a:avLst/>
          </a:prstGeom>
          <a:noFill/>
        </p:spPr>
        <p:txBody>
          <a:bodyPr wrap="square" rtlCol="0">
            <a:spAutoFit/>
          </a:bodyPr>
          <a:lstStyle/>
          <a:p>
            <a:r>
              <a:rPr lang="en-US" sz="2000" dirty="0"/>
              <a:t>Year 1	$300</a:t>
            </a:r>
          </a:p>
          <a:p>
            <a:r>
              <a:rPr lang="en-US" sz="2000" dirty="0"/>
              <a:t>Year 2	$300</a:t>
            </a:r>
          </a:p>
          <a:p>
            <a:r>
              <a:rPr lang="en-US" sz="2000" dirty="0"/>
              <a:t>Year 3	$300</a:t>
            </a:r>
          </a:p>
          <a:p>
            <a:r>
              <a:rPr lang="en-US" sz="2000" dirty="0"/>
              <a:t>Year 4	$300</a:t>
            </a:r>
          </a:p>
          <a:p>
            <a:r>
              <a:rPr lang="en-US" sz="2000" u="sng" dirty="0"/>
              <a:t>Year 5	$300 </a:t>
            </a:r>
          </a:p>
          <a:p>
            <a:r>
              <a:rPr lang="en-US" sz="2000" b="1" dirty="0"/>
              <a:t>TOTAL	$1500</a:t>
            </a:r>
          </a:p>
          <a:p>
            <a:endParaRPr lang="en-US" sz="2000" b="1" dirty="0"/>
          </a:p>
          <a:p>
            <a:r>
              <a:rPr lang="en-US" sz="2000" b="1" dirty="0"/>
              <a:t>Average	$300/year</a:t>
            </a:r>
          </a:p>
        </p:txBody>
      </p:sp>
      <p:sp>
        <p:nvSpPr>
          <p:cNvPr id="21" name="TextBox 20"/>
          <p:cNvSpPr txBox="1"/>
          <p:nvPr/>
        </p:nvSpPr>
        <p:spPr>
          <a:xfrm>
            <a:off x="381000" y="2987227"/>
            <a:ext cx="2513239" cy="369332"/>
          </a:xfrm>
          <a:prstGeom prst="rect">
            <a:avLst/>
          </a:prstGeom>
          <a:noFill/>
        </p:spPr>
        <p:txBody>
          <a:bodyPr wrap="square" rtlCol="0">
            <a:spAutoFit/>
          </a:bodyPr>
          <a:lstStyle/>
          <a:p>
            <a:r>
              <a:rPr lang="en-US" b="1" dirty="0">
                <a:solidFill>
                  <a:schemeClr val="tx2">
                    <a:lumMod val="75000"/>
                  </a:schemeClr>
                </a:solidFill>
              </a:rPr>
              <a:t>Current Model</a:t>
            </a:r>
          </a:p>
        </p:txBody>
      </p:sp>
    </p:spTree>
    <p:extLst>
      <p:ext uri="{BB962C8B-B14F-4D97-AF65-F5344CB8AC3E}">
        <p14:creationId xmlns:p14="http://schemas.microsoft.com/office/powerpoint/2010/main" val="3819557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13</a:t>
            </a:fld>
            <a:endParaRPr lang="en-US"/>
          </a:p>
        </p:txBody>
      </p:sp>
      <p:sp>
        <p:nvSpPr>
          <p:cNvPr id="10" name="TextBox 9"/>
          <p:cNvSpPr txBox="1"/>
          <p:nvPr/>
        </p:nvSpPr>
        <p:spPr>
          <a:xfrm>
            <a:off x="361950" y="1511957"/>
            <a:ext cx="8420100" cy="461665"/>
          </a:xfrm>
          <a:prstGeom prst="rect">
            <a:avLst/>
          </a:prstGeom>
          <a:noFill/>
        </p:spPr>
        <p:txBody>
          <a:bodyPr wrap="square" rtlCol="0">
            <a:spAutoFit/>
          </a:bodyPr>
          <a:lstStyle/>
          <a:p>
            <a:pPr algn="ctr"/>
            <a:r>
              <a:rPr lang="en-US" sz="2400" b="1" dirty="0">
                <a:solidFill>
                  <a:schemeClr val="tx2">
                    <a:lumMod val="75000"/>
                  </a:schemeClr>
                </a:solidFill>
              </a:rPr>
              <a:t>The Unified Pricing Model – Typical PSM Institution</a:t>
            </a:r>
          </a:p>
        </p:txBody>
      </p:sp>
      <p:sp>
        <p:nvSpPr>
          <p:cNvPr id="3" name="TextBox 2"/>
          <p:cNvSpPr txBox="1"/>
          <p:nvPr/>
        </p:nvSpPr>
        <p:spPr>
          <a:xfrm>
            <a:off x="361950" y="2609671"/>
            <a:ext cx="8420100" cy="1200329"/>
          </a:xfrm>
          <a:prstGeom prst="rect">
            <a:avLst/>
          </a:prstGeom>
          <a:noFill/>
        </p:spPr>
        <p:txBody>
          <a:bodyPr wrap="square" rtlCol="0">
            <a:spAutoFit/>
          </a:bodyPr>
          <a:lstStyle/>
          <a:p>
            <a:pPr algn="ctr"/>
            <a:r>
              <a:rPr lang="en-US" sz="2400" i="1" dirty="0">
                <a:solidFill>
                  <a:schemeClr val="tx2">
                    <a:lumMod val="75000"/>
                  </a:schemeClr>
                </a:solidFill>
              </a:rPr>
              <a:t>More than 50% of all PSM programs up for 2017 Affiliation Review are the only PSM program at their institution </a:t>
            </a:r>
          </a:p>
          <a:p>
            <a:pPr algn="ctr"/>
            <a:r>
              <a:rPr lang="en-US" sz="2400" i="1" dirty="0">
                <a:solidFill>
                  <a:schemeClr val="tx2">
                    <a:lumMod val="75000"/>
                  </a:schemeClr>
                </a:solidFill>
              </a:rPr>
              <a:t>and have 10-49 students PSM students enrolled.</a:t>
            </a:r>
          </a:p>
        </p:txBody>
      </p:sp>
      <p:sp>
        <p:nvSpPr>
          <p:cNvPr id="12" name="TextBox 11"/>
          <p:cNvSpPr txBox="1"/>
          <p:nvPr/>
        </p:nvSpPr>
        <p:spPr>
          <a:xfrm>
            <a:off x="2385933" y="4495800"/>
            <a:ext cx="4424714" cy="1015663"/>
          </a:xfrm>
          <a:prstGeom prst="rect">
            <a:avLst/>
          </a:prstGeom>
          <a:noFill/>
        </p:spPr>
        <p:txBody>
          <a:bodyPr wrap="square" rtlCol="0">
            <a:spAutoFit/>
          </a:bodyPr>
          <a:lstStyle/>
          <a:p>
            <a:r>
              <a:rPr lang="en-US" sz="2000" dirty="0">
                <a:solidFill>
                  <a:schemeClr val="tx2">
                    <a:lumMod val="75000"/>
                  </a:schemeClr>
                </a:solidFill>
              </a:rPr>
              <a:t>  $1000 institutional membership dues</a:t>
            </a:r>
          </a:p>
          <a:p>
            <a:r>
              <a:rPr lang="en-US" sz="2000" u="sng" dirty="0">
                <a:solidFill>
                  <a:schemeClr val="tx2">
                    <a:lumMod val="75000"/>
                  </a:schemeClr>
                </a:solidFill>
              </a:rPr>
              <a:t>  1 x $500 annual affiliation fee</a:t>
            </a:r>
          </a:p>
          <a:p>
            <a:r>
              <a:rPr lang="en-US" sz="2000" b="1" dirty="0">
                <a:solidFill>
                  <a:schemeClr val="tx2">
                    <a:lumMod val="75000"/>
                  </a:schemeClr>
                </a:solidFill>
              </a:rPr>
              <a:t>$1500 total annual invoice</a:t>
            </a:r>
          </a:p>
        </p:txBody>
      </p:sp>
    </p:spTree>
    <p:extLst>
      <p:ext uri="{BB962C8B-B14F-4D97-AF65-F5344CB8AC3E}">
        <p14:creationId xmlns:p14="http://schemas.microsoft.com/office/powerpoint/2010/main" val="106196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14</a:t>
            </a:fld>
            <a:endParaRPr lang="en-US"/>
          </a:p>
        </p:txBody>
      </p:sp>
      <p:sp>
        <p:nvSpPr>
          <p:cNvPr id="10" name="TextBox 9"/>
          <p:cNvSpPr txBox="1"/>
          <p:nvPr/>
        </p:nvSpPr>
        <p:spPr>
          <a:xfrm>
            <a:off x="361950" y="1511957"/>
            <a:ext cx="8420100" cy="461665"/>
          </a:xfrm>
          <a:prstGeom prst="rect">
            <a:avLst/>
          </a:prstGeom>
          <a:noFill/>
        </p:spPr>
        <p:txBody>
          <a:bodyPr wrap="square" rtlCol="0">
            <a:spAutoFit/>
          </a:bodyPr>
          <a:lstStyle/>
          <a:p>
            <a:pPr algn="ctr"/>
            <a:r>
              <a:rPr lang="en-US" sz="2400" b="1" dirty="0">
                <a:solidFill>
                  <a:schemeClr val="tx2">
                    <a:lumMod val="75000"/>
                  </a:schemeClr>
                </a:solidFill>
              </a:rPr>
              <a:t>The Unified Pricing Model – Example with Multiple Programs</a:t>
            </a:r>
          </a:p>
        </p:txBody>
      </p:sp>
      <p:sp>
        <p:nvSpPr>
          <p:cNvPr id="3" name="TextBox 2"/>
          <p:cNvSpPr txBox="1"/>
          <p:nvPr/>
        </p:nvSpPr>
        <p:spPr>
          <a:xfrm>
            <a:off x="257175" y="2533471"/>
            <a:ext cx="8629650" cy="1046440"/>
          </a:xfrm>
          <a:prstGeom prst="rect">
            <a:avLst/>
          </a:prstGeom>
          <a:noFill/>
        </p:spPr>
        <p:txBody>
          <a:bodyPr wrap="square" rtlCol="0">
            <a:spAutoFit/>
          </a:bodyPr>
          <a:lstStyle/>
          <a:p>
            <a:pPr algn="ctr"/>
            <a:r>
              <a:rPr lang="en-US" sz="2400" i="1" dirty="0">
                <a:solidFill>
                  <a:schemeClr val="tx2">
                    <a:lumMod val="75000"/>
                  </a:schemeClr>
                </a:solidFill>
              </a:rPr>
              <a:t>Our campus has 3 PSM programs with 10-49 total students enrolled.</a:t>
            </a:r>
          </a:p>
          <a:p>
            <a:pPr algn="ctr"/>
            <a:r>
              <a:rPr lang="en-US" sz="1400" i="1" dirty="0">
                <a:solidFill>
                  <a:schemeClr val="tx2">
                    <a:lumMod val="75000"/>
                  </a:schemeClr>
                </a:solidFill>
              </a:rPr>
              <a:t> </a:t>
            </a:r>
          </a:p>
          <a:p>
            <a:pPr algn="ctr"/>
            <a:r>
              <a:rPr lang="en-US" sz="2400" i="1" dirty="0">
                <a:solidFill>
                  <a:schemeClr val="tx2">
                    <a:lumMod val="75000"/>
                  </a:schemeClr>
                </a:solidFill>
              </a:rPr>
              <a:t>Only 1 PSM program is due for Affiliation Review in 2017. </a:t>
            </a:r>
          </a:p>
        </p:txBody>
      </p:sp>
      <p:sp>
        <p:nvSpPr>
          <p:cNvPr id="12" name="TextBox 11"/>
          <p:cNvSpPr txBox="1"/>
          <p:nvPr/>
        </p:nvSpPr>
        <p:spPr>
          <a:xfrm>
            <a:off x="1561259" y="4191000"/>
            <a:ext cx="6388100" cy="1323439"/>
          </a:xfrm>
          <a:prstGeom prst="rect">
            <a:avLst/>
          </a:prstGeom>
          <a:noFill/>
        </p:spPr>
        <p:txBody>
          <a:bodyPr wrap="square" rtlCol="0">
            <a:spAutoFit/>
          </a:bodyPr>
          <a:lstStyle/>
          <a:p>
            <a:r>
              <a:rPr lang="en-US" sz="2000" dirty="0">
                <a:solidFill>
                  <a:schemeClr val="tx2">
                    <a:lumMod val="75000"/>
                  </a:schemeClr>
                </a:solidFill>
              </a:rPr>
              <a:t>  $1000 institutional membership dues</a:t>
            </a:r>
          </a:p>
          <a:p>
            <a:r>
              <a:rPr lang="en-US" sz="2000" dirty="0">
                <a:solidFill>
                  <a:schemeClr val="tx2">
                    <a:lumMod val="75000"/>
                  </a:schemeClr>
                </a:solidFill>
              </a:rPr>
              <a:t>  3 x $500 annual affiliation fee</a:t>
            </a:r>
          </a:p>
          <a:p>
            <a:r>
              <a:rPr lang="en-US" sz="2000" u="sng" dirty="0">
                <a:solidFill>
                  <a:schemeClr val="tx2">
                    <a:lumMod val="75000"/>
                  </a:schemeClr>
                </a:solidFill>
              </a:rPr>
              <a:t>- 2 x $500 annual affiliation fee for Programs 2-3 (CREDIT)</a:t>
            </a:r>
          </a:p>
          <a:p>
            <a:r>
              <a:rPr lang="en-US" sz="2000" b="1" dirty="0">
                <a:solidFill>
                  <a:schemeClr val="tx2">
                    <a:lumMod val="75000"/>
                  </a:schemeClr>
                </a:solidFill>
              </a:rPr>
              <a:t>  $1500 total annual invoice</a:t>
            </a:r>
          </a:p>
        </p:txBody>
      </p:sp>
      <p:sp>
        <p:nvSpPr>
          <p:cNvPr id="16" name="TextBox 15"/>
          <p:cNvSpPr txBox="1"/>
          <p:nvPr/>
        </p:nvSpPr>
        <p:spPr>
          <a:xfrm>
            <a:off x="152400" y="6096000"/>
            <a:ext cx="8991599" cy="307777"/>
          </a:xfrm>
          <a:prstGeom prst="rect">
            <a:avLst/>
          </a:prstGeom>
          <a:noFill/>
        </p:spPr>
        <p:txBody>
          <a:bodyPr wrap="square" rtlCol="0">
            <a:spAutoFit/>
          </a:bodyPr>
          <a:lstStyle/>
          <a:p>
            <a:r>
              <a:rPr lang="en-US" sz="1400" i="1" dirty="0">
                <a:solidFill>
                  <a:schemeClr val="tx2">
                    <a:lumMod val="75000"/>
                  </a:schemeClr>
                </a:solidFill>
              </a:rPr>
              <a:t>NOTE: The Credit is shown for the cost that the 2 programs will begin paying once their Affiliation Reviews are completed.</a:t>
            </a:r>
          </a:p>
        </p:txBody>
      </p:sp>
    </p:spTree>
    <p:extLst>
      <p:ext uri="{BB962C8B-B14F-4D97-AF65-F5344CB8AC3E}">
        <p14:creationId xmlns:p14="http://schemas.microsoft.com/office/powerpoint/2010/main" val="335327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15</a:t>
            </a:fld>
            <a:endParaRPr lang="en-US"/>
          </a:p>
        </p:txBody>
      </p:sp>
      <p:sp>
        <p:nvSpPr>
          <p:cNvPr id="10" name="TextBox 9"/>
          <p:cNvSpPr txBox="1"/>
          <p:nvPr/>
        </p:nvSpPr>
        <p:spPr>
          <a:xfrm>
            <a:off x="361950" y="1511957"/>
            <a:ext cx="8420100" cy="461665"/>
          </a:xfrm>
          <a:prstGeom prst="rect">
            <a:avLst/>
          </a:prstGeom>
          <a:noFill/>
        </p:spPr>
        <p:txBody>
          <a:bodyPr wrap="square" rtlCol="0">
            <a:spAutoFit/>
          </a:bodyPr>
          <a:lstStyle/>
          <a:p>
            <a:pPr algn="ctr"/>
            <a:r>
              <a:rPr lang="en-US" sz="2400" b="1" dirty="0">
                <a:solidFill>
                  <a:schemeClr val="tx2">
                    <a:lumMod val="75000"/>
                  </a:schemeClr>
                </a:solidFill>
              </a:rPr>
              <a:t>The Unified Pricing Model – Example with Tracks</a:t>
            </a:r>
          </a:p>
        </p:txBody>
      </p:sp>
      <p:sp>
        <p:nvSpPr>
          <p:cNvPr id="3" name="TextBox 2"/>
          <p:cNvSpPr txBox="1"/>
          <p:nvPr/>
        </p:nvSpPr>
        <p:spPr>
          <a:xfrm>
            <a:off x="0" y="2286000"/>
            <a:ext cx="9144000" cy="1415772"/>
          </a:xfrm>
          <a:prstGeom prst="rect">
            <a:avLst/>
          </a:prstGeom>
          <a:noFill/>
        </p:spPr>
        <p:txBody>
          <a:bodyPr wrap="square" rtlCol="0">
            <a:spAutoFit/>
          </a:bodyPr>
          <a:lstStyle/>
          <a:p>
            <a:pPr algn="ctr"/>
            <a:r>
              <a:rPr lang="en-US" sz="2400" i="1" dirty="0">
                <a:solidFill>
                  <a:schemeClr val="tx2">
                    <a:lumMod val="75000"/>
                  </a:schemeClr>
                </a:solidFill>
              </a:rPr>
              <a:t>Our campus has a PSM program with 5 tracks </a:t>
            </a:r>
          </a:p>
          <a:p>
            <a:pPr algn="ctr"/>
            <a:r>
              <a:rPr lang="en-US" sz="2400" i="1" dirty="0">
                <a:solidFill>
                  <a:schemeClr val="tx2">
                    <a:lumMod val="75000"/>
                  </a:schemeClr>
                </a:solidFill>
              </a:rPr>
              <a:t>and 10-49 students enrolled.</a:t>
            </a:r>
          </a:p>
          <a:p>
            <a:pPr algn="ctr"/>
            <a:endParaRPr lang="en-US" sz="1400" i="1" dirty="0">
              <a:solidFill>
                <a:schemeClr val="tx2">
                  <a:lumMod val="75000"/>
                </a:schemeClr>
              </a:solidFill>
            </a:endParaRPr>
          </a:p>
          <a:p>
            <a:pPr algn="ctr"/>
            <a:r>
              <a:rPr lang="en-US" sz="2400" i="1" dirty="0">
                <a:solidFill>
                  <a:schemeClr val="tx2">
                    <a:lumMod val="75000"/>
                  </a:schemeClr>
                </a:solidFill>
              </a:rPr>
              <a:t>Only Tracks 1 and 2 are due for Affiliation Review in 2017. </a:t>
            </a:r>
          </a:p>
        </p:txBody>
      </p:sp>
      <p:sp>
        <p:nvSpPr>
          <p:cNvPr id="14" name="TextBox 13"/>
          <p:cNvSpPr txBox="1"/>
          <p:nvPr/>
        </p:nvSpPr>
        <p:spPr>
          <a:xfrm>
            <a:off x="1664936" y="4114800"/>
            <a:ext cx="6312339" cy="1631216"/>
          </a:xfrm>
          <a:prstGeom prst="rect">
            <a:avLst/>
          </a:prstGeom>
          <a:noFill/>
        </p:spPr>
        <p:txBody>
          <a:bodyPr wrap="square" rtlCol="0">
            <a:spAutoFit/>
          </a:bodyPr>
          <a:lstStyle/>
          <a:p>
            <a:r>
              <a:rPr lang="en-US" sz="2000" dirty="0">
                <a:solidFill>
                  <a:schemeClr val="tx2">
                    <a:lumMod val="75000"/>
                  </a:schemeClr>
                </a:solidFill>
              </a:rPr>
              <a:t>  $1000 institutional membership dues</a:t>
            </a:r>
          </a:p>
          <a:p>
            <a:r>
              <a:rPr lang="en-US" sz="2000" dirty="0">
                <a:solidFill>
                  <a:schemeClr val="tx2">
                    <a:lumMod val="75000"/>
                  </a:schemeClr>
                </a:solidFill>
              </a:rPr>
              <a:t>  1 x $500 annual affiliation fee for Track 1</a:t>
            </a:r>
          </a:p>
          <a:p>
            <a:r>
              <a:rPr lang="en-US" sz="2000" dirty="0">
                <a:solidFill>
                  <a:schemeClr val="tx2">
                    <a:lumMod val="75000"/>
                  </a:schemeClr>
                </a:solidFill>
              </a:rPr>
              <a:t>  4 x $150 annual affiliation fee for Tracks 2-5</a:t>
            </a:r>
          </a:p>
          <a:p>
            <a:r>
              <a:rPr lang="en-US" sz="2000" u="sng" dirty="0">
                <a:solidFill>
                  <a:schemeClr val="tx2">
                    <a:lumMod val="75000"/>
                  </a:schemeClr>
                </a:solidFill>
              </a:rPr>
              <a:t>- 3 x $150 annual affiliation fee for Tracks 3-5 (CREDIT)</a:t>
            </a:r>
          </a:p>
          <a:p>
            <a:r>
              <a:rPr lang="en-US" sz="2000" b="1" dirty="0">
                <a:solidFill>
                  <a:schemeClr val="tx2">
                    <a:lumMod val="75000"/>
                  </a:schemeClr>
                </a:solidFill>
              </a:rPr>
              <a:t>  $1650 total annual invoice</a:t>
            </a:r>
          </a:p>
        </p:txBody>
      </p:sp>
      <p:sp>
        <p:nvSpPr>
          <p:cNvPr id="17" name="TextBox 16"/>
          <p:cNvSpPr txBox="1"/>
          <p:nvPr/>
        </p:nvSpPr>
        <p:spPr>
          <a:xfrm>
            <a:off x="228600" y="6125517"/>
            <a:ext cx="8762999" cy="307777"/>
          </a:xfrm>
          <a:prstGeom prst="rect">
            <a:avLst/>
          </a:prstGeom>
          <a:noFill/>
        </p:spPr>
        <p:txBody>
          <a:bodyPr wrap="square" rtlCol="0">
            <a:spAutoFit/>
          </a:bodyPr>
          <a:lstStyle/>
          <a:p>
            <a:r>
              <a:rPr lang="en-US" sz="1400" i="1" dirty="0">
                <a:solidFill>
                  <a:schemeClr val="tx2">
                    <a:lumMod val="75000"/>
                  </a:schemeClr>
                </a:solidFill>
              </a:rPr>
              <a:t>NOTE: The Credit is shown for the cost that the 3 tracks will begin paying once their Affiliation Reviews are completed.</a:t>
            </a:r>
          </a:p>
        </p:txBody>
      </p:sp>
    </p:spTree>
    <p:extLst>
      <p:ext uri="{BB962C8B-B14F-4D97-AF65-F5344CB8AC3E}">
        <p14:creationId xmlns:p14="http://schemas.microsoft.com/office/powerpoint/2010/main" val="3979592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16</a:t>
            </a:fld>
            <a:endParaRPr lang="en-US"/>
          </a:p>
        </p:txBody>
      </p:sp>
      <p:sp>
        <p:nvSpPr>
          <p:cNvPr id="10" name="TextBox 9"/>
          <p:cNvSpPr txBox="1"/>
          <p:nvPr/>
        </p:nvSpPr>
        <p:spPr>
          <a:xfrm>
            <a:off x="462655" y="1266044"/>
            <a:ext cx="8420100" cy="461665"/>
          </a:xfrm>
          <a:prstGeom prst="rect">
            <a:avLst/>
          </a:prstGeom>
          <a:noFill/>
        </p:spPr>
        <p:txBody>
          <a:bodyPr wrap="square" rtlCol="0">
            <a:spAutoFit/>
          </a:bodyPr>
          <a:lstStyle/>
          <a:p>
            <a:pPr algn="ctr"/>
            <a:r>
              <a:rPr lang="en-US" sz="2400" b="1" dirty="0">
                <a:solidFill>
                  <a:schemeClr val="tx2">
                    <a:lumMod val="75000"/>
                  </a:schemeClr>
                </a:solidFill>
              </a:rPr>
              <a:t>The Unified Pricing Model – FAQ</a:t>
            </a:r>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2187" r="35253" b="19546"/>
          <a:stretch/>
        </p:blipFill>
        <p:spPr bwMode="auto">
          <a:xfrm>
            <a:off x="1524000" y="2149345"/>
            <a:ext cx="6165436" cy="3654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140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17</a:t>
            </a:fld>
            <a:endParaRPr lang="en-US"/>
          </a:p>
        </p:txBody>
      </p:sp>
      <p:sp>
        <p:nvSpPr>
          <p:cNvPr id="10" name="TextBox 9"/>
          <p:cNvSpPr txBox="1"/>
          <p:nvPr/>
        </p:nvSpPr>
        <p:spPr>
          <a:xfrm>
            <a:off x="542839" y="2983230"/>
            <a:ext cx="8067759" cy="2677656"/>
          </a:xfrm>
          <a:prstGeom prst="rect">
            <a:avLst/>
          </a:prstGeom>
          <a:noFill/>
        </p:spPr>
        <p:txBody>
          <a:bodyPr wrap="square" rtlCol="0">
            <a:spAutoFit/>
          </a:bodyPr>
          <a:lstStyle/>
          <a:p>
            <a:pPr algn="ctr"/>
            <a:r>
              <a:rPr lang="en-US" sz="2800" dirty="0">
                <a:solidFill>
                  <a:schemeClr val="tx2">
                    <a:lumMod val="75000"/>
                  </a:schemeClr>
                </a:solidFill>
              </a:rPr>
              <a:t>An existing affiliated PSM program or track at your institution is due for affiliation review</a:t>
            </a:r>
          </a:p>
          <a:p>
            <a:pPr algn="ctr"/>
            <a:endParaRPr lang="en-US" sz="2800" dirty="0">
              <a:solidFill>
                <a:schemeClr val="tx2">
                  <a:lumMod val="75000"/>
                </a:schemeClr>
              </a:solidFill>
            </a:endParaRPr>
          </a:p>
          <a:p>
            <a:pPr algn="ctr"/>
            <a:r>
              <a:rPr lang="en-US" sz="2800" dirty="0">
                <a:solidFill>
                  <a:schemeClr val="tx2">
                    <a:lumMod val="75000"/>
                  </a:schemeClr>
                </a:solidFill>
              </a:rPr>
              <a:t>OR </a:t>
            </a:r>
          </a:p>
          <a:p>
            <a:pPr algn="ctr"/>
            <a:endParaRPr lang="en-US" sz="2800" dirty="0">
              <a:solidFill>
                <a:schemeClr val="tx2">
                  <a:lumMod val="75000"/>
                </a:schemeClr>
              </a:solidFill>
            </a:endParaRPr>
          </a:p>
          <a:p>
            <a:pPr algn="ctr"/>
            <a:r>
              <a:rPr lang="en-US" sz="2800" dirty="0">
                <a:solidFill>
                  <a:schemeClr val="tx2">
                    <a:lumMod val="75000"/>
                  </a:schemeClr>
                </a:solidFill>
              </a:rPr>
              <a:t>A new PSM program becomes affiliated</a:t>
            </a:r>
          </a:p>
        </p:txBody>
      </p:sp>
      <p:sp>
        <p:nvSpPr>
          <p:cNvPr id="12" name="TextBox 11"/>
          <p:cNvSpPr txBox="1"/>
          <p:nvPr/>
        </p:nvSpPr>
        <p:spPr>
          <a:xfrm>
            <a:off x="361950" y="1511957"/>
            <a:ext cx="8420100" cy="830997"/>
          </a:xfrm>
          <a:prstGeom prst="rect">
            <a:avLst/>
          </a:prstGeom>
          <a:noFill/>
        </p:spPr>
        <p:txBody>
          <a:bodyPr wrap="square" rtlCol="0">
            <a:spAutoFit/>
          </a:bodyPr>
          <a:lstStyle/>
          <a:p>
            <a:pPr algn="ctr"/>
            <a:r>
              <a:rPr lang="en-US" sz="2400" b="1" dirty="0">
                <a:solidFill>
                  <a:schemeClr val="tx2">
                    <a:lumMod val="75000"/>
                  </a:schemeClr>
                </a:solidFill>
              </a:rPr>
              <a:t>What will trigger an institution coming </a:t>
            </a:r>
          </a:p>
          <a:p>
            <a:pPr algn="ctr"/>
            <a:r>
              <a:rPr lang="en-US" sz="2400" b="1" dirty="0">
                <a:solidFill>
                  <a:schemeClr val="tx2">
                    <a:lumMod val="75000"/>
                  </a:schemeClr>
                </a:solidFill>
              </a:rPr>
              <a:t>under the new unified pricing model?</a:t>
            </a:r>
          </a:p>
        </p:txBody>
      </p:sp>
    </p:spTree>
    <p:extLst>
      <p:ext uri="{BB962C8B-B14F-4D97-AF65-F5344CB8AC3E}">
        <p14:creationId xmlns:p14="http://schemas.microsoft.com/office/powerpoint/2010/main" val="310967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18</a:t>
            </a:fld>
            <a:endParaRPr lang="en-US"/>
          </a:p>
        </p:txBody>
      </p:sp>
      <p:sp>
        <p:nvSpPr>
          <p:cNvPr id="10" name="TextBox 9"/>
          <p:cNvSpPr txBox="1"/>
          <p:nvPr/>
        </p:nvSpPr>
        <p:spPr>
          <a:xfrm>
            <a:off x="495300" y="2895600"/>
            <a:ext cx="8153399" cy="923330"/>
          </a:xfrm>
          <a:prstGeom prst="rect">
            <a:avLst/>
          </a:prstGeom>
          <a:noFill/>
        </p:spPr>
        <p:txBody>
          <a:bodyPr wrap="square" rtlCol="0">
            <a:spAutoFit/>
          </a:bodyPr>
          <a:lstStyle/>
          <a:p>
            <a:pPr algn="ctr"/>
            <a:r>
              <a:rPr lang="en-US" sz="5400" b="1" dirty="0">
                <a:solidFill>
                  <a:schemeClr val="tx2">
                    <a:lumMod val="75000"/>
                  </a:schemeClr>
                </a:solidFill>
                <a:cs typeface="Arial" panose="020B0604020202020204" pitchFamily="34" charset="0"/>
              </a:rPr>
              <a:t>THANK YOU!</a:t>
            </a:r>
          </a:p>
        </p:txBody>
      </p:sp>
      <p:sp>
        <p:nvSpPr>
          <p:cNvPr id="3" name="TextBox 2"/>
          <p:cNvSpPr txBox="1"/>
          <p:nvPr/>
        </p:nvSpPr>
        <p:spPr>
          <a:xfrm>
            <a:off x="2971800" y="4191000"/>
            <a:ext cx="3124200" cy="954107"/>
          </a:xfrm>
          <a:prstGeom prst="rect">
            <a:avLst/>
          </a:prstGeom>
          <a:noFill/>
        </p:spPr>
        <p:txBody>
          <a:bodyPr wrap="square" rtlCol="0">
            <a:spAutoFit/>
          </a:bodyPr>
          <a:lstStyle/>
          <a:p>
            <a:pPr algn="ctr"/>
            <a:r>
              <a:rPr lang="en-US" sz="2800" b="1" dirty="0">
                <a:solidFill>
                  <a:schemeClr val="tx2">
                    <a:lumMod val="75000"/>
                  </a:schemeClr>
                </a:solidFill>
              </a:rPr>
              <a:t>Email at </a:t>
            </a:r>
          </a:p>
          <a:p>
            <a:pPr algn="ctr"/>
            <a:r>
              <a:rPr lang="en-US" sz="2800" b="1" dirty="0">
                <a:solidFill>
                  <a:schemeClr val="tx2">
                    <a:lumMod val="75000"/>
                  </a:schemeClr>
                </a:solidFill>
                <a:hlinkClick r:id="rId5"/>
              </a:rPr>
              <a:t>npsma@npsma.org</a:t>
            </a:r>
            <a:endParaRPr lang="en-US" sz="2800" b="1" dirty="0">
              <a:solidFill>
                <a:schemeClr val="tx2">
                  <a:lumMod val="75000"/>
                </a:schemeClr>
              </a:solidFill>
            </a:endParaRPr>
          </a:p>
        </p:txBody>
      </p:sp>
    </p:spTree>
    <p:extLst>
      <p:ext uri="{BB962C8B-B14F-4D97-AF65-F5344CB8AC3E}">
        <p14:creationId xmlns:p14="http://schemas.microsoft.com/office/powerpoint/2010/main" val="104484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a:xfrm>
            <a:off x="6553200" y="6528057"/>
            <a:ext cx="2133600" cy="365125"/>
          </a:xfrm>
        </p:spPr>
        <p:txBody>
          <a:bodyPr/>
          <a:lstStyle/>
          <a:p>
            <a:fld id="{B91102D7-4794-4DE4-834F-03EA577AD0BC}" type="slidenum">
              <a:rPr lang="en-US" smtClean="0"/>
              <a:t>2</a:t>
            </a:fld>
            <a:endParaRPr lang="en-US"/>
          </a:p>
        </p:txBody>
      </p:sp>
      <p:sp>
        <p:nvSpPr>
          <p:cNvPr id="10" name="TextBox 9"/>
          <p:cNvSpPr txBox="1"/>
          <p:nvPr/>
        </p:nvSpPr>
        <p:spPr>
          <a:xfrm>
            <a:off x="609600" y="1273314"/>
            <a:ext cx="3048000" cy="707886"/>
          </a:xfrm>
          <a:prstGeom prst="rect">
            <a:avLst/>
          </a:prstGeom>
          <a:noFill/>
        </p:spPr>
        <p:txBody>
          <a:bodyPr wrap="square" rtlCol="0">
            <a:spAutoFit/>
          </a:bodyPr>
          <a:lstStyle/>
          <a:p>
            <a:pPr algn="ctr"/>
            <a:r>
              <a:rPr lang="en-US" sz="2000" b="1" dirty="0">
                <a:solidFill>
                  <a:schemeClr val="tx2">
                    <a:lumMod val="75000"/>
                  </a:schemeClr>
                </a:solidFill>
              </a:rPr>
              <a:t>NPSMA </a:t>
            </a:r>
          </a:p>
          <a:p>
            <a:pPr algn="ctr"/>
            <a:r>
              <a:rPr lang="en-US" sz="2000" b="1" dirty="0">
                <a:solidFill>
                  <a:schemeClr val="tx2">
                    <a:lumMod val="75000"/>
                  </a:schemeClr>
                </a:solidFill>
              </a:rPr>
              <a:t>BOARD OF DIRECTORS</a:t>
            </a:r>
          </a:p>
        </p:txBody>
      </p:sp>
      <p:sp>
        <p:nvSpPr>
          <p:cNvPr id="12" name="TextBox 11"/>
          <p:cNvSpPr txBox="1"/>
          <p:nvPr/>
        </p:nvSpPr>
        <p:spPr>
          <a:xfrm>
            <a:off x="5737921" y="1273314"/>
            <a:ext cx="3048000" cy="707886"/>
          </a:xfrm>
          <a:prstGeom prst="rect">
            <a:avLst/>
          </a:prstGeom>
          <a:noFill/>
        </p:spPr>
        <p:txBody>
          <a:bodyPr wrap="square" rtlCol="0">
            <a:spAutoFit/>
          </a:bodyPr>
          <a:lstStyle/>
          <a:p>
            <a:pPr algn="ctr"/>
            <a:r>
              <a:rPr lang="en-US" sz="2000" b="1" dirty="0">
                <a:solidFill>
                  <a:schemeClr val="tx2">
                    <a:lumMod val="75000"/>
                  </a:schemeClr>
                </a:solidFill>
              </a:rPr>
              <a:t>PSM NATIONAL OFFICE</a:t>
            </a:r>
          </a:p>
          <a:p>
            <a:pPr algn="ctr"/>
            <a:r>
              <a:rPr lang="en-US" sz="2000" b="1" dirty="0">
                <a:solidFill>
                  <a:schemeClr val="tx2">
                    <a:lumMod val="75000"/>
                  </a:schemeClr>
                </a:solidFill>
              </a:rPr>
              <a:t>STEERING COMMITTEE</a:t>
            </a:r>
          </a:p>
        </p:txBody>
      </p:sp>
      <p:sp>
        <p:nvSpPr>
          <p:cNvPr id="13" name="TextBox 12"/>
          <p:cNvSpPr txBox="1"/>
          <p:nvPr/>
        </p:nvSpPr>
        <p:spPr>
          <a:xfrm>
            <a:off x="2014966" y="4948535"/>
            <a:ext cx="5123505" cy="461665"/>
          </a:xfrm>
          <a:prstGeom prst="rect">
            <a:avLst/>
          </a:prstGeom>
          <a:noFill/>
        </p:spPr>
        <p:txBody>
          <a:bodyPr wrap="square" rtlCol="0">
            <a:spAutoFit/>
          </a:bodyPr>
          <a:lstStyle/>
          <a:p>
            <a:pPr algn="ctr"/>
            <a:r>
              <a:rPr lang="en-US" sz="2400" b="1" dirty="0">
                <a:solidFill>
                  <a:schemeClr val="tx2">
                    <a:lumMod val="75000"/>
                  </a:schemeClr>
                </a:solidFill>
              </a:rPr>
              <a:t>WORKFORCE ADVISORY COUNCIL</a:t>
            </a:r>
          </a:p>
        </p:txBody>
      </p:sp>
      <p:cxnSp>
        <p:nvCxnSpPr>
          <p:cNvPr id="20" name="Straight Connector 19"/>
          <p:cNvCxnSpPr/>
          <p:nvPr/>
        </p:nvCxnSpPr>
        <p:spPr>
          <a:xfrm>
            <a:off x="542839" y="4953000"/>
            <a:ext cx="806776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5" y="5564655"/>
            <a:ext cx="1235910" cy="123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8686" y="5396582"/>
            <a:ext cx="1325261" cy="75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3947" y="5782941"/>
            <a:ext cx="1063885" cy="106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9568" y="5895743"/>
            <a:ext cx="1360388" cy="90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3039" y="5775228"/>
            <a:ext cx="1095822" cy="109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4344" y="5461392"/>
            <a:ext cx="1613614" cy="34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37832" y="5400516"/>
            <a:ext cx="1668115" cy="46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0694" y="2423332"/>
            <a:ext cx="1256009" cy="535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38748" y="2418823"/>
            <a:ext cx="538163" cy="53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70708" y="2498709"/>
            <a:ext cx="1334729" cy="399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41151" y="3147551"/>
            <a:ext cx="686449" cy="686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28530" y="4131784"/>
            <a:ext cx="786829" cy="48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55721" y="4175170"/>
            <a:ext cx="1349716" cy="439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0694" y="2992740"/>
            <a:ext cx="1583639" cy="99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20882" y="3302281"/>
            <a:ext cx="1319453" cy="91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81997" y="4103154"/>
            <a:ext cx="1109706" cy="621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9" name="Picture 2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45238" y="2838306"/>
            <a:ext cx="1517362" cy="786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0" name="Picture 2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201080" y="2414525"/>
            <a:ext cx="1159059" cy="42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1" name="Picture 2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905437" y="3122980"/>
            <a:ext cx="735590" cy="735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20303" y="4131785"/>
            <a:ext cx="1490664" cy="28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Box 48"/>
          <p:cNvSpPr txBox="1"/>
          <p:nvPr/>
        </p:nvSpPr>
        <p:spPr>
          <a:xfrm>
            <a:off x="4384965" y="1427202"/>
            <a:ext cx="891445" cy="400110"/>
          </a:xfrm>
          <a:prstGeom prst="rect">
            <a:avLst/>
          </a:prstGeom>
          <a:noFill/>
        </p:spPr>
        <p:txBody>
          <a:bodyPr wrap="square" rtlCol="0">
            <a:spAutoFit/>
          </a:bodyPr>
          <a:lstStyle/>
          <a:p>
            <a:pPr algn="ctr"/>
            <a:r>
              <a:rPr lang="en-US" sz="2000" b="1" dirty="0">
                <a:solidFill>
                  <a:schemeClr val="tx2">
                    <a:lumMod val="75000"/>
                  </a:schemeClr>
                </a:solidFill>
              </a:rPr>
              <a:t>AND</a:t>
            </a:r>
          </a:p>
        </p:txBody>
      </p:sp>
      <p:pic>
        <p:nvPicPr>
          <p:cNvPr id="1052" name="Picture 2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514803" y="3392718"/>
            <a:ext cx="1371388" cy="27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3" name="Picture 2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12571" y="1981200"/>
            <a:ext cx="1016183" cy="101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 name="Picture 30"/>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284948" y="2423332"/>
            <a:ext cx="1601243" cy="45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6" name="Picture 3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46184" y="2828160"/>
            <a:ext cx="1134240" cy="113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8" name="Picture 34"/>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580236" y="4131784"/>
            <a:ext cx="993198" cy="40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 name="Picture 3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226434" y="3878070"/>
            <a:ext cx="983563" cy="687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43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3</a:t>
            </a:fld>
            <a:endParaRPr lang="en-US"/>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2114" r="1392" b="5983"/>
          <a:stretch/>
        </p:blipFill>
        <p:spPr bwMode="auto">
          <a:xfrm>
            <a:off x="114300" y="2209800"/>
            <a:ext cx="8915400" cy="416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61950" y="1511957"/>
            <a:ext cx="8420100" cy="461665"/>
          </a:xfrm>
          <a:prstGeom prst="rect">
            <a:avLst/>
          </a:prstGeom>
          <a:noFill/>
        </p:spPr>
        <p:txBody>
          <a:bodyPr wrap="square" rtlCol="0">
            <a:spAutoFit/>
          </a:bodyPr>
          <a:lstStyle/>
          <a:p>
            <a:pPr algn="ctr"/>
            <a:r>
              <a:rPr lang="en-US" sz="2400" b="1" dirty="0">
                <a:solidFill>
                  <a:schemeClr val="tx2">
                    <a:lumMod val="75000"/>
                  </a:schemeClr>
                </a:solidFill>
              </a:rPr>
              <a:t>Completion of single, improved website for PSM information</a:t>
            </a:r>
          </a:p>
        </p:txBody>
      </p:sp>
    </p:spTree>
    <p:extLst>
      <p:ext uri="{BB962C8B-B14F-4D97-AF65-F5344CB8AC3E}">
        <p14:creationId xmlns:p14="http://schemas.microsoft.com/office/powerpoint/2010/main" val="204020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6645" y="1190829"/>
            <a:ext cx="2362200" cy="6247864"/>
          </a:xfrm>
          <a:prstGeom prst="rect">
            <a:avLst/>
          </a:prstGeom>
          <a:noFill/>
        </p:spPr>
        <p:txBody>
          <a:bodyPr wrap="square" rtlCol="0">
            <a:spAutoFit/>
          </a:bodyPr>
          <a:lstStyle/>
          <a:p>
            <a:r>
              <a:rPr lang="en-US" sz="40000" dirty="0">
                <a:solidFill>
                  <a:schemeClr val="tx2">
                    <a:lumMod val="75000"/>
                  </a:schemeClr>
                </a:solidFill>
              </a:rPr>
              <a:t>?</a:t>
            </a:r>
          </a:p>
        </p:txBody>
      </p:sp>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4</a:t>
            </a:fld>
            <a:endParaRPr lang="en-US"/>
          </a:p>
        </p:txBody>
      </p:sp>
      <p:sp>
        <p:nvSpPr>
          <p:cNvPr id="10" name="TextBox 9"/>
          <p:cNvSpPr txBox="1"/>
          <p:nvPr/>
        </p:nvSpPr>
        <p:spPr>
          <a:xfrm>
            <a:off x="361950" y="1511957"/>
            <a:ext cx="8420100" cy="461665"/>
          </a:xfrm>
          <a:prstGeom prst="rect">
            <a:avLst/>
          </a:prstGeom>
          <a:noFill/>
        </p:spPr>
        <p:txBody>
          <a:bodyPr wrap="square" rtlCol="0">
            <a:spAutoFit/>
          </a:bodyPr>
          <a:lstStyle/>
          <a:p>
            <a:pPr algn="ctr"/>
            <a:r>
              <a:rPr lang="en-US" sz="2400" b="1" dirty="0">
                <a:solidFill>
                  <a:schemeClr val="tx2">
                    <a:lumMod val="75000"/>
                  </a:schemeClr>
                </a:solidFill>
              </a:rPr>
              <a:t>Updated logo and tagline for improved marketing</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 y="3434080"/>
            <a:ext cx="3448724" cy="78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26280" y="2393479"/>
            <a:ext cx="3947160" cy="2862322"/>
          </a:xfrm>
          <a:prstGeom prst="rect">
            <a:avLst/>
          </a:prstGeom>
          <a:noFill/>
        </p:spPr>
        <p:txBody>
          <a:bodyPr wrap="square" rtlCol="0">
            <a:spAutoFit/>
          </a:bodyPr>
          <a:lstStyle/>
          <a:p>
            <a:r>
              <a:rPr lang="en-US" sz="2000" dirty="0">
                <a:solidFill>
                  <a:schemeClr val="tx2">
                    <a:lumMod val="75000"/>
                  </a:schemeClr>
                </a:solidFill>
              </a:rPr>
              <a:t>We’ll start by asking your input as to what association name best represents our membership and purpose?</a:t>
            </a:r>
          </a:p>
          <a:p>
            <a:endParaRPr lang="en-US" sz="2000" dirty="0">
              <a:solidFill>
                <a:schemeClr val="tx2">
                  <a:lumMod val="75000"/>
                </a:schemeClr>
              </a:solidFill>
            </a:endParaRPr>
          </a:p>
          <a:p>
            <a:r>
              <a:rPr lang="en-US" sz="2000" dirty="0">
                <a:solidFill>
                  <a:schemeClr val="tx2">
                    <a:lumMod val="75000"/>
                  </a:schemeClr>
                </a:solidFill>
              </a:rPr>
              <a:t>Then, we’ll ask you to enlist your talented schools, departments, and students in a contest for a tagline and modernized logo.</a:t>
            </a:r>
          </a:p>
        </p:txBody>
      </p:sp>
    </p:spTree>
    <p:extLst>
      <p:ext uri="{BB962C8B-B14F-4D97-AF65-F5344CB8AC3E}">
        <p14:creationId xmlns:p14="http://schemas.microsoft.com/office/powerpoint/2010/main" val="38821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5</a:t>
            </a:fld>
            <a:endParaRPr lang="en-US"/>
          </a:p>
        </p:txBody>
      </p:sp>
      <p:sp>
        <p:nvSpPr>
          <p:cNvPr id="10" name="TextBox 9"/>
          <p:cNvSpPr txBox="1"/>
          <p:nvPr/>
        </p:nvSpPr>
        <p:spPr>
          <a:xfrm>
            <a:off x="361950" y="1511957"/>
            <a:ext cx="8420100" cy="461665"/>
          </a:xfrm>
          <a:prstGeom prst="rect">
            <a:avLst/>
          </a:prstGeom>
          <a:noFill/>
        </p:spPr>
        <p:txBody>
          <a:bodyPr wrap="square" rtlCol="0">
            <a:spAutoFit/>
          </a:bodyPr>
          <a:lstStyle/>
          <a:p>
            <a:pPr algn="ctr"/>
            <a:r>
              <a:rPr lang="en-US" sz="2400" b="1" dirty="0">
                <a:solidFill>
                  <a:schemeClr val="tx2">
                    <a:lumMod val="75000"/>
                  </a:schemeClr>
                </a:solidFill>
              </a:rPr>
              <a:t>Transition one INNOVATOR issue to a curated NPSMA publication</a:t>
            </a:r>
          </a:p>
        </p:txBody>
      </p:sp>
      <p:pic>
        <p:nvPicPr>
          <p:cNvPr id="12" name="Content Placeholder 26"/>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2938381" y="1968542"/>
            <a:ext cx="3267237" cy="4813120"/>
          </a:xfrm>
          <a:prstGeom prst="rect">
            <a:avLst/>
          </a:prstGeom>
          <a:noFill/>
        </p:spPr>
      </p:pic>
    </p:spTree>
    <p:extLst>
      <p:ext uri="{BB962C8B-B14F-4D97-AF65-F5344CB8AC3E}">
        <p14:creationId xmlns:p14="http://schemas.microsoft.com/office/powerpoint/2010/main" val="2633838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6</a:t>
            </a:fld>
            <a:endParaRPr lang="en-US"/>
          </a:p>
        </p:txBody>
      </p:sp>
      <p:sp>
        <p:nvSpPr>
          <p:cNvPr id="10" name="TextBox 9"/>
          <p:cNvSpPr txBox="1"/>
          <p:nvPr/>
        </p:nvSpPr>
        <p:spPr>
          <a:xfrm>
            <a:off x="361950" y="1511957"/>
            <a:ext cx="8420100" cy="1200329"/>
          </a:xfrm>
          <a:prstGeom prst="rect">
            <a:avLst/>
          </a:prstGeom>
          <a:noFill/>
        </p:spPr>
        <p:txBody>
          <a:bodyPr wrap="square" rtlCol="0">
            <a:spAutoFit/>
          </a:bodyPr>
          <a:lstStyle/>
          <a:p>
            <a:pPr algn="ctr"/>
            <a:r>
              <a:rPr lang="en-US" sz="2400" b="1" dirty="0">
                <a:solidFill>
                  <a:schemeClr val="tx2">
                    <a:lumMod val="75000"/>
                  </a:schemeClr>
                </a:solidFill>
              </a:rPr>
              <a:t>NPSMA 8</a:t>
            </a:r>
            <a:r>
              <a:rPr lang="en-US" sz="2400" b="1" baseline="30000" dirty="0">
                <a:solidFill>
                  <a:schemeClr val="tx2">
                    <a:lumMod val="75000"/>
                  </a:schemeClr>
                </a:solidFill>
              </a:rPr>
              <a:t>th</a:t>
            </a:r>
            <a:r>
              <a:rPr lang="en-US" sz="2400" b="1" dirty="0">
                <a:solidFill>
                  <a:schemeClr val="tx2">
                    <a:lumMod val="75000"/>
                  </a:schemeClr>
                </a:solidFill>
              </a:rPr>
              <a:t> National Conference</a:t>
            </a:r>
          </a:p>
          <a:p>
            <a:pPr algn="ctr"/>
            <a:r>
              <a:rPr lang="en-US" sz="2400" b="1" dirty="0">
                <a:solidFill>
                  <a:schemeClr val="tx2">
                    <a:lumMod val="75000"/>
                  </a:schemeClr>
                </a:solidFill>
              </a:rPr>
              <a:t>Phoenix, AZ</a:t>
            </a:r>
          </a:p>
          <a:p>
            <a:pPr algn="ctr"/>
            <a:r>
              <a:rPr lang="en-US" sz="2400" b="1" dirty="0">
                <a:solidFill>
                  <a:schemeClr val="tx2">
                    <a:lumMod val="75000"/>
                  </a:schemeClr>
                </a:solidFill>
              </a:rPr>
              <a:t>November 9-10, 2017</a:t>
            </a:r>
          </a:p>
        </p:txBody>
      </p:sp>
      <p:sp>
        <p:nvSpPr>
          <p:cNvPr id="12" name="TextBox 11"/>
          <p:cNvSpPr txBox="1"/>
          <p:nvPr/>
        </p:nvSpPr>
        <p:spPr>
          <a:xfrm>
            <a:off x="4814570" y="2999125"/>
            <a:ext cx="3947160" cy="3477875"/>
          </a:xfrm>
          <a:prstGeom prst="rect">
            <a:avLst/>
          </a:prstGeom>
          <a:noFill/>
        </p:spPr>
        <p:txBody>
          <a:bodyPr wrap="square" rtlCol="0">
            <a:spAutoFit/>
          </a:bodyPr>
          <a:lstStyle/>
          <a:p>
            <a:r>
              <a:rPr lang="en-US" sz="2000" dirty="0">
                <a:solidFill>
                  <a:schemeClr val="tx2">
                    <a:lumMod val="75000"/>
                  </a:schemeClr>
                </a:solidFill>
              </a:rPr>
              <a:t>Pre-conference workshop on Marketing</a:t>
            </a:r>
          </a:p>
          <a:p>
            <a:endParaRPr lang="en-US" sz="2000" dirty="0">
              <a:solidFill>
                <a:schemeClr val="tx2">
                  <a:lumMod val="75000"/>
                </a:schemeClr>
              </a:solidFill>
            </a:endParaRPr>
          </a:p>
          <a:p>
            <a:r>
              <a:rPr lang="en-US" sz="2000" dirty="0">
                <a:solidFill>
                  <a:schemeClr val="tx2">
                    <a:lumMod val="75000"/>
                  </a:schemeClr>
                </a:solidFill>
              </a:rPr>
              <a:t>“Build, Sustain, Grow” thematic sessions</a:t>
            </a:r>
          </a:p>
          <a:p>
            <a:endParaRPr lang="en-US" sz="2000" dirty="0">
              <a:solidFill>
                <a:schemeClr val="tx2">
                  <a:lumMod val="75000"/>
                </a:schemeClr>
              </a:solidFill>
            </a:endParaRPr>
          </a:p>
          <a:p>
            <a:r>
              <a:rPr lang="en-US" sz="2000" dirty="0">
                <a:solidFill>
                  <a:schemeClr val="tx2">
                    <a:lumMod val="75000"/>
                  </a:schemeClr>
                </a:solidFill>
              </a:rPr>
              <a:t>Celebrate 10-year anniversary of NPSMA, and </a:t>
            </a:r>
          </a:p>
          <a:p>
            <a:endParaRPr lang="en-US" sz="2000" dirty="0">
              <a:solidFill>
                <a:schemeClr val="tx2">
                  <a:lumMod val="75000"/>
                </a:schemeClr>
              </a:solidFill>
            </a:endParaRPr>
          </a:p>
          <a:p>
            <a:r>
              <a:rPr lang="en-US" sz="2000" dirty="0">
                <a:solidFill>
                  <a:schemeClr val="tx2">
                    <a:lumMod val="75000"/>
                  </a:schemeClr>
                </a:solidFill>
              </a:rPr>
              <a:t>20-year anniversary of first Sloan awards to develop PSMs</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 y="3048000"/>
            <a:ext cx="43434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05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7</a:t>
            </a:fld>
            <a:endParaRPr lang="en-US"/>
          </a:p>
        </p:txBody>
      </p:sp>
      <p:sp>
        <p:nvSpPr>
          <p:cNvPr id="10" name="TextBox 9"/>
          <p:cNvSpPr txBox="1"/>
          <p:nvPr/>
        </p:nvSpPr>
        <p:spPr>
          <a:xfrm>
            <a:off x="240030" y="1534480"/>
            <a:ext cx="4331970" cy="4524315"/>
          </a:xfrm>
          <a:prstGeom prst="rect">
            <a:avLst/>
          </a:prstGeom>
          <a:noFill/>
        </p:spPr>
        <p:txBody>
          <a:bodyPr wrap="square" rtlCol="0">
            <a:spAutoFit/>
          </a:bodyPr>
          <a:lstStyle/>
          <a:p>
            <a:pPr algn="ctr"/>
            <a:r>
              <a:rPr lang="en-US" sz="2400" b="1" dirty="0">
                <a:solidFill>
                  <a:schemeClr val="tx2">
                    <a:lumMod val="75000"/>
                  </a:schemeClr>
                </a:solidFill>
              </a:rPr>
              <a:t>Data Collection and Dissemination</a:t>
            </a:r>
          </a:p>
          <a:p>
            <a:pPr algn="ctr"/>
            <a:endParaRPr lang="en-US" sz="2000" b="1" dirty="0">
              <a:solidFill>
                <a:schemeClr val="tx2">
                  <a:lumMod val="75000"/>
                </a:schemeClr>
              </a:solidFill>
            </a:endParaRPr>
          </a:p>
          <a:p>
            <a:pPr algn="ctr"/>
            <a:endParaRPr lang="en-US" sz="2000" b="1" dirty="0">
              <a:solidFill>
                <a:schemeClr val="tx2">
                  <a:lumMod val="75000"/>
                </a:schemeClr>
              </a:solidFill>
            </a:endParaRPr>
          </a:p>
          <a:p>
            <a:pPr marL="571500" indent="-571500">
              <a:buFont typeface="Arial" panose="020B0604020202020204" pitchFamily="34" charset="0"/>
              <a:buChar char="•"/>
            </a:pPr>
            <a:r>
              <a:rPr lang="en-US" sz="2000" b="1" dirty="0">
                <a:solidFill>
                  <a:schemeClr val="tx2">
                    <a:lumMod val="75000"/>
                  </a:schemeClr>
                </a:solidFill>
              </a:rPr>
              <a:t>Enrollment and Degrees Assessment Report (2016)</a:t>
            </a:r>
          </a:p>
          <a:p>
            <a:endParaRPr lang="en-US" sz="2000" b="1" dirty="0">
              <a:solidFill>
                <a:schemeClr val="tx2">
                  <a:lumMod val="75000"/>
                </a:schemeClr>
              </a:solidFill>
            </a:endParaRPr>
          </a:p>
          <a:p>
            <a:pPr marL="571500" indent="-571500">
              <a:buFont typeface="Arial" panose="020B0604020202020204" pitchFamily="34" charset="0"/>
              <a:buChar char="•"/>
            </a:pPr>
            <a:r>
              <a:rPr lang="en-US" sz="2000" b="1" dirty="0">
                <a:solidFill>
                  <a:schemeClr val="tx2">
                    <a:lumMod val="75000"/>
                  </a:schemeClr>
                </a:solidFill>
              </a:rPr>
              <a:t>PSM Alumni Outcomes (2015/16)</a:t>
            </a:r>
          </a:p>
          <a:p>
            <a:pPr marL="571500" indent="-571500">
              <a:buFont typeface="Arial" panose="020B0604020202020204" pitchFamily="34" charset="0"/>
              <a:buChar char="•"/>
            </a:pPr>
            <a:endParaRPr lang="en-US" sz="2000" b="1" dirty="0">
              <a:solidFill>
                <a:schemeClr val="tx2">
                  <a:lumMod val="75000"/>
                </a:schemeClr>
              </a:solidFill>
            </a:endParaRPr>
          </a:p>
          <a:p>
            <a:endParaRPr lang="en-US" sz="2000" b="1" dirty="0">
              <a:solidFill>
                <a:schemeClr val="tx2">
                  <a:lumMod val="75000"/>
                </a:schemeClr>
              </a:solidFill>
            </a:endParaRPr>
          </a:p>
          <a:p>
            <a:pPr marL="571500" indent="-571500">
              <a:buFont typeface="Arial" panose="020B0604020202020204" pitchFamily="34" charset="0"/>
              <a:buChar char="•"/>
            </a:pPr>
            <a:endParaRPr lang="en-US" sz="2000" b="1" dirty="0">
              <a:solidFill>
                <a:schemeClr val="tx2">
                  <a:lumMod val="75000"/>
                </a:schemeClr>
              </a:solidFill>
            </a:endParaRPr>
          </a:p>
          <a:p>
            <a:pPr algn="ctr"/>
            <a:r>
              <a:rPr lang="en-US" sz="2000" b="1" dirty="0">
                <a:solidFill>
                  <a:schemeClr val="tx2">
                    <a:lumMod val="75000"/>
                  </a:schemeClr>
                </a:solidFill>
              </a:rPr>
              <a:t>Visit Reports and Statistics at </a:t>
            </a:r>
          </a:p>
          <a:p>
            <a:pPr algn="ctr"/>
            <a:r>
              <a:rPr lang="en-US" sz="2000" b="1" dirty="0">
                <a:solidFill>
                  <a:schemeClr val="tx2">
                    <a:lumMod val="75000"/>
                  </a:schemeClr>
                </a:solidFill>
                <a:hlinkClick r:id="rId5"/>
              </a:rPr>
              <a:t>www.professionalsciencemasters.org</a:t>
            </a:r>
            <a:endParaRPr lang="en-US" sz="2000" b="1" dirty="0">
              <a:solidFill>
                <a:schemeClr val="tx2">
                  <a:lumMod val="75000"/>
                </a:schemeClr>
              </a:solidFill>
            </a:endParaRPr>
          </a:p>
          <a:p>
            <a:endParaRPr lang="en-US" sz="2000" b="1" dirty="0">
              <a:solidFill>
                <a:schemeClr val="tx2">
                  <a:lumMod val="75000"/>
                </a:schemeClr>
              </a:solidFill>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5852" t="20536" r="23698" b="13393"/>
          <a:stretch/>
        </p:blipFill>
        <p:spPr bwMode="auto">
          <a:xfrm>
            <a:off x="4456301" y="1605643"/>
            <a:ext cx="4154298" cy="3058887"/>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5139" t="16070" r="32939" b="8898"/>
          <a:stretch/>
        </p:blipFill>
        <p:spPr bwMode="auto">
          <a:xfrm rot="585658">
            <a:off x="6542203" y="3742323"/>
            <a:ext cx="2076773" cy="274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54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p:txBody>
          <a:bodyPr/>
          <a:lstStyle/>
          <a:p>
            <a:fld id="{B91102D7-4794-4DE4-834F-03EA577AD0BC}" type="slidenum">
              <a:rPr lang="en-US" smtClean="0"/>
              <a:t>8</a:t>
            </a:fld>
            <a:endParaRPr lang="en-US"/>
          </a:p>
        </p:txBody>
      </p:sp>
      <p:sp>
        <p:nvSpPr>
          <p:cNvPr id="10" name="TextBox 9"/>
          <p:cNvSpPr txBox="1"/>
          <p:nvPr/>
        </p:nvSpPr>
        <p:spPr>
          <a:xfrm>
            <a:off x="1064933" y="2946062"/>
            <a:ext cx="7086599" cy="1015663"/>
          </a:xfrm>
          <a:prstGeom prst="rect">
            <a:avLst/>
          </a:prstGeom>
          <a:noFill/>
        </p:spPr>
        <p:txBody>
          <a:bodyPr wrap="square" rtlCol="0">
            <a:spAutoFit/>
          </a:bodyPr>
          <a:lstStyle/>
          <a:p>
            <a:pPr algn="ctr"/>
            <a:r>
              <a:rPr lang="en-US" sz="6000" b="1" dirty="0">
                <a:solidFill>
                  <a:schemeClr val="tx2">
                    <a:lumMod val="75000"/>
                  </a:schemeClr>
                </a:solidFill>
              </a:rPr>
              <a:t>Unified Pricing Model</a:t>
            </a:r>
          </a:p>
        </p:txBody>
      </p:sp>
    </p:spTree>
    <p:extLst>
      <p:ext uri="{BB962C8B-B14F-4D97-AF65-F5344CB8AC3E}">
        <p14:creationId xmlns:p14="http://schemas.microsoft.com/office/powerpoint/2010/main" val="391705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175589"/>
            <a:chOff x="0" y="0"/>
            <a:chExt cx="9144000" cy="1175589"/>
          </a:xfrm>
        </p:grpSpPr>
        <p:sp>
          <p:nvSpPr>
            <p:cNvPr id="9" name="Rectangle 8"/>
            <p:cNvSpPr/>
            <p:nvPr/>
          </p:nvSpPr>
          <p:spPr>
            <a:xfrm>
              <a:off x="0" y="0"/>
              <a:ext cx="9144000" cy="117558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2839" y="76201"/>
              <a:ext cx="8067760" cy="1028803"/>
              <a:chOff x="1124058" y="490224"/>
              <a:chExt cx="10795672" cy="1043376"/>
            </a:xfrm>
          </p:grpSpPr>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058" y="490224"/>
                <a:ext cx="4393165" cy="75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20" y="594524"/>
                <a:ext cx="4851110" cy="618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355" y="1276087"/>
                <a:ext cx="2662397" cy="257513"/>
              </a:xfrm>
              <a:prstGeom prst="rect">
                <a:avLst/>
              </a:prstGeom>
              <a:noFill/>
            </p:spPr>
            <p:txBody>
              <a:bodyPr wrap="none" rtlCol="0">
                <a:spAutoFit/>
              </a:bodyPr>
              <a:lstStyle/>
              <a:p>
                <a:r>
                  <a:rPr lang="en-US" sz="1050" b="1" i="1" dirty="0"/>
                  <a:t>-Effective Advocacy and Services</a:t>
                </a:r>
              </a:p>
            </p:txBody>
          </p:sp>
          <p:sp>
            <p:nvSpPr>
              <p:cNvPr id="7" name="TextBox 6"/>
              <p:cNvSpPr txBox="1"/>
              <p:nvPr/>
            </p:nvSpPr>
            <p:spPr>
              <a:xfrm>
                <a:off x="7757056" y="1265813"/>
                <a:ext cx="3260858" cy="257513"/>
              </a:xfrm>
              <a:prstGeom prst="rect">
                <a:avLst/>
              </a:prstGeom>
              <a:noFill/>
            </p:spPr>
            <p:txBody>
              <a:bodyPr wrap="none" rtlCol="0">
                <a:spAutoFit/>
              </a:bodyPr>
              <a:lstStyle/>
              <a:p>
                <a:r>
                  <a:rPr lang="en-US" sz="1050" b="1" i="1" dirty="0"/>
                  <a:t>-Quality Assurance in Program Offerings</a:t>
                </a:r>
              </a:p>
            </p:txBody>
          </p:sp>
        </p:grpSp>
      </p:grpSp>
      <p:sp>
        <p:nvSpPr>
          <p:cNvPr id="11" name="Slide Number Placeholder 10"/>
          <p:cNvSpPr>
            <a:spLocks noGrp="1"/>
          </p:cNvSpPr>
          <p:nvPr>
            <p:ph type="sldNum" sz="quarter" idx="12"/>
          </p:nvPr>
        </p:nvSpPr>
        <p:spPr>
          <a:xfrm>
            <a:off x="6553200" y="6264275"/>
            <a:ext cx="2133600" cy="365125"/>
          </a:xfrm>
        </p:spPr>
        <p:txBody>
          <a:bodyPr/>
          <a:lstStyle/>
          <a:p>
            <a:fld id="{B91102D7-4794-4DE4-834F-03EA577AD0BC}" type="slidenum">
              <a:rPr lang="en-US" smtClean="0"/>
              <a:t>9</a:t>
            </a:fld>
            <a:endParaRPr lang="en-US"/>
          </a:p>
        </p:txBody>
      </p:sp>
      <p:sp>
        <p:nvSpPr>
          <p:cNvPr id="12" name="TextBox 11"/>
          <p:cNvSpPr txBox="1"/>
          <p:nvPr/>
        </p:nvSpPr>
        <p:spPr>
          <a:xfrm>
            <a:off x="361950" y="1511957"/>
            <a:ext cx="8420100" cy="461665"/>
          </a:xfrm>
          <a:prstGeom prst="rect">
            <a:avLst/>
          </a:prstGeom>
          <a:noFill/>
        </p:spPr>
        <p:txBody>
          <a:bodyPr wrap="square" rtlCol="0">
            <a:spAutoFit/>
          </a:bodyPr>
          <a:lstStyle/>
          <a:p>
            <a:pPr algn="ctr"/>
            <a:r>
              <a:rPr lang="en-US" sz="2400" b="1" dirty="0">
                <a:solidFill>
                  <a:schemeClr val="tx2">
                    <a:lumMod val="75000"/>
                  </a:schemeClr>
                </a:solidFill>
              </a:rPr>
              <a:t>What is changing, and why?</a:t>
            </a:r>
          </a:p>
        </p:txBody>
      </p:sp>
      <p:sp>
        <p:nvSpPr>
          <p:cNvPr id="14" name="TextBox 13"/>
          <p:cNvSpPr txBox="1"/>
          <p:nvPr/>
        </p:nvSpPr>
        <p:spPr>
          <a:xfrm>
            <a:off x="328205" y="2270125"/>
            <a:ext cx="4897120" cy="4154984"/>
          </a:xfrm>
          <a:prstGeom prst="rect">
            <a:avLst/>
          </a:prstGeom>
          <a:noFill/>
        </p:spPr>
        <p:txBody>
          <a:bodyPr wrap="square" rtlCol="0">
            <a:spAutoFit/>
          </a:bodyPr>
          <a:lstStyle/>
          <a:p>
            <a:r>
              <a:rPr lang="en-US" sz="2400" dirty="0">
                <a:solidFill>
                  <a:schemeClr val="tx2">
                    <a:lumMod val="75000"/>
                  </a:schemeClr>
                </a:solidFill>
              </a:rPr>
              <a:t>Beginning this year, institutions with PSM-affiliated programs must be members of NPSMA.</a:t>
            </a:r>
          </a:p>
          <a:p>
            <a:endParaRPr lang="en-US" sz="2400" dirty="0">
              <a:solidFill>
                <a:schemeClr val="tx2">
                  <a:lumMod val="75000"/>
                </a:schemeClr>
              </a:solidFill>
            </a:endParaRPr>
          </a:p>
          <a:p>
            <a:r>
              <a:rPr lang="en-US" sz="2400" dirty="0">
                <a:solidFill>
                  <a:schemeClr val="tx2">
                    <a:lumMod val="75000"/>
                  </a:schemeClr>
                </a:solidFill>
              </a:rPr>
              <a:t>This better aligns the PSM community with the practices of other similar communities that have both member services and quality assurance functions (e.g. American Chemical Society, American Psychological Association, etc.)</a:t>
            </a:r>
          </a:p>
        </p:txBody>
      </p:sp>
      <p:grpSp>
        <p:nvGrpSpPr>
          <p:cNvPr id="23" name="Group 22"/>
          <p:cNvGrpSpPr/>
          <p:nvPr/>
        </p:nvGrpSpPr>
        <p:grpSpPr>
          <a:xfrm>
            <a:off x="5867400" y="2286000"/>
            <a:ext cx="2971800" cy="4376012"/>
            <a:chOff x="6019800" y="2422525"/>
            <a:chExt cx="2971800" cy="4376012"/>
          </a:xfrm>
        </p:grpSpPr>
        <p:sp>
          <p:nvSpPr>
            <p:cNvPr id="16" name="TextBox 15"/>
            <p:cNvSpPr txBox="1"/>
            <p:nvPr/>
          </p:nvSpPr>
          <p:spPr>
            <a:xfrm>
              <a:off x="6019800" y="2422525"/>
              <a:ext cx="1066800" cy="707886"/>
            </a:xfrm>
            <a:prstGeom prst="rect">
              <a:avLst/>
            </a:prstGeom>
            <a:noFill/>
          </p:spPr>
          <p:txBody>
            <a:bodyPr wrap="square" rtlCol="0">
              <a:spAutoFit/>
            </a:bodyPr>
            <a:lstStyle/>
            <a:p>
              <a:r>
                <a:rPr lang="en-US" sz="4000" b="1" dirty="0">
                  <a:solidFill>
                    <a:schemeClr val="tx2">
                      <a:lumMod val="75000"/>
                    </a:schemeClr>
                  </a:solidFill>
                </a:rPr>
                <a:t>355</a:t>
              </a:r>
            </a:p>
          </p:txBody>
        </p:sp>
        <p:sp>
          <p:nvSpPr>
            <p:cNvPr id="17" name="TextBox 16"/>
            <p:cNvSpPr txBox="1"/>
            <p:nvPr/>
          </p:nvSpPr>
          <p:spPr>
            <a:xfrm>
              <a:off x="6019800" y="3238639"/>
              <a:ext cx="1066800" cy="707886"/>
            </a:xfrm>
            <a:prstGeom prst="rect">
              <a:avLst/>
            </a:prstGeom>
            <a:noFill/>
          </p:spPr>
          <p:txBody>
            <a:bodyPr wrap="square" rtlCol="0">
              <a:spAutoFit/>
            </a:bodyPr>
            <a:lstStyle/>
            <a:p>
              <a:r>
                <a:rPr lang="en-US" sz="4000" b="1" dirty="0">
                  <a:solidFill>
                    <a:schemeClr val="tx2">
                      <a:lumMod val="75000"/>
                    </a:schemeClr>
                  </a:solidFill>
                </a:rPr>
                <a:t>165</a:t>
              </a:r>
            </a:p>
          </p:txBody>
        </p:sp>
        <p:sp>
          <p:nvSpPr>
            <p:cNvPr id="18" name="TextBox 17"/>
            <p:cNvSpPr txBox="1"/>
            <p:nvPr/>
          </p:nvSpPr>
          <p:spPr>
            <a:xfrm>
              <a:off x="6032416" y="4210407"/>
              <a:ext cx="1066800" cy="707886"/>
            </a:xfrm>
            <a:prstGeom prst="rect">
              <a:avLst/>
            </a:prstGeom>
            <a:noFill/>
          </p:spPr>
          <p:txBody>
            <a:bodyPr wrap="square" rtlCol="0">
              <a:spAutoFit/>
            </a:bodyPr>
            <a:lstStyle/>
            <a:p>
              <a:r>
                <a:rPr lang="en-US" sz="4000" b="1" dirty="0">
                  <a:solidFill>
                    <a:schemeClr val="tx2">
                      <a:lumMod val="75000"/>
                    </a:schemeClr>
                  </a:solidFill>
                </a:rPr>
                <a:t>37</a:t>
              </a:r>
            </a:p>
          </p:txBody>
        </p:sp>
        <p:sp>
          <p:nvSpPr>
            <p:cNvPr id="19" name="TextBox 18"/>
            <p:cNvSpPr txBox="1"/>
            <p:nvPr/>
          </p:nvSpPr>
          <p:spPr>
            <a:xfrm>
              <a:off x="6934200" y="2555815"/>
              <a:ext cx="2057400" cy="400110"/>
            </a:xfrm>
            <a:prstGeom prst="rect">
              <a:avLst/>
            </a:prstGeom>
            <a:noFill/>
          </p:spPr>
          <p:txBody>
            <a:bodyPr wrap="square" rtlCol="0">
              <a:spAutoFit/>
            </a:bodyPr>
            <a:lstStyle/>
            <a:p>
              <a:r>
                <a:rPr lang="en-US" sz="2000" dirty="0">
                  <a:solidFill>
                    <a:schemeClr val="tx2">
                      <a:lumMod val="75000"/>
                    </a:schemeClr>
                  </a:solidFill>
                </a:rPr>
                <a:t>PSM programs at</a:t>
              </a:r>
            </a:p>
          </p:txBody>
        </p:sp>
        <p:sp>
          <p:nvSpPr>
            <p:cNvPr id="20" name="TextBox 19"/>
            <p:cNvSpPr txBox="1"/>
            <p:nvPr/>
          </p:nvSpPr>
          <p:spPr>
            <a:xfrm>
              <a:off x="6984159" y="3238639"/>
              <a:ext cx="1905000" cy="707886"/>
            </a:xfrm>
            <a:prstGeom prst="rect">
              <a:avLst/>
            </a:prstGeom>
            <a:noFill/>
          </p:spPr>
          <p:txBody>
            <a:bodyPr wrap="square" rtlCol="0">
              <a:spAutoFit/>
            </a:bodyPr>
            <a:lstStyle/>
            <a:p>
              <a:r>
                <a:rPr lang="en-US" sz="2000" dirty="0">
                  <a:solidFill>
                    <a:schemeClr val="tx2">
                      <a:lumMod val="75000"/>
                    </a:schemeClr>
                  </a:solidFill>
                </a:rPr>
                <a:t>Institutions, </a:t>
              </a:r>
            </a:p>
            <a:p>
              <a:r>
                <a:rPr lang="en-US" sz="2000" dirty="0">
                  <a:solidFill>
                    <a:schemeClr val="tx2">
                      <a:lumMod val="75000"/>
                    </a:schemeClr>
                  </a:solidFill>
                </a:rPr>
                <a:t>but only</a:t>
              </a:r>
            </a:p>
          </p:txBody>
        </p:sp>
        <p:sp>
          <p:nvSpPr>
            <p:cNvPr id="21" name="TextBox 20"/>
            <p:cNvSpPr txBox="1"/>
            <p:nvPr/>
          </p:nvSpPr>
          <p:spPr>
            <a:xfrm>
              <a:off x="6913880" y="4230727"/>
              <a:ext cx="1905000" cy="707886"/>
            </a:xfrm>
            <a:prstGeom prst="rect">
              <a:avLst/>
            </a:prstGeom>
            <a:noFill/>
          </p:spPr>
          <p:txBody>
            <a:bodyPr wrap="square" rtlCol="0">
              <a:spAutoFit/>
            </a:bodyPr>
            <a:lstStyle/>
            <a:p>
              <a:r>
                <a:rPr lang="en-US" sz="2000" dirty="0">
                  <a:solidFill>
                    <a:schemeClr val="tx2">
                      <a:lumMod val="75000"/>
                    </a:schemeClr>
                  </a:solidFill>
                </a:rPr>
                <a:t>NPSMA member institutions </a:t>
              </a:r>
            </a:p>
          </p:txBody>
        </p:sp>
        <p:sp>
          <p:nvSpPr>
            <p:cNvPr id="22" name="TextBox 21"/>
            <p:cNvSpPr txBox="1"/>
            <p:nvPr/>
          </p:nvSpPr>
          <p:spPr>
            <a:xfrm>
              <a:off x="6019800" y="5228877"/>
              <a:ext cx="2971799" cy="1569660"/>
            </a:xfrm>
            <a:prstGeom prst="rect">
              <a:avLst/>
            </a:prstGeom>
            <a:noFill/>
          </p:spPr>
          <p:txBody>
            <a:bodyPr wrap="square" rtlCol="0">
              <a:spAutoFit/>
            </a:bodyPr>
            <a:lstStyle/>
            <a:p>
              <a:pPr algn="ctr"/>
              <a:r>
                <a:rPr lang="en-US" sz="2400" b="1" i="1" dirty="0">
                  <a:solidFill>
                    <a:schemeClr val="tx2">
                      <a:lumMod val="75000"/>
                    </a:schemeClr>
                  </a:solidFill>
                </a:rPr>
                <a:t>…equals an opportunity to vastly strengthen the PSM  community.</a:t>
              </a:r>
            </a:p>
          </p:txBody>
        </p:sp>
      </p:grpSp>
      <p:sp>
        <p:nvSpPr>
          <p:cNvPr id="24" name="Rectangle 23"/>
          <p:cNvSpPr/>
          <p:nvPr/>
        </p:nvSpPr>
        <p:spPr>
          <a:xfrm>
            <a:off x="5715000" y="2270126"/>
            <a:ext cx="3124200" cy="439188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19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946</TotalTime>
  <Words>3649</Words>
  <Application>Microsoft Office PowerPoint</Application>
  <PresentationFormat>On-screen Show (4:3)</PresentationFormat>
  <Paragraphs>401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Thornton</dc:creator>
  <cp:lastModifiedBy>Deb W</cp:lastModifiedBy>
  <cp:revision>97</cp:revision>
  <dcterms:created xsi:type="dcterms:W3CDTF">2017-01-21T18:47:04Z</dcterms:created>
  <dcterms:modified xsi:type="dcterms:W3CDTF">2017-03-07T15:54:34Z</dcterms:modified>
</cp:coreProperties>
</file>